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8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5" r:id="rId21"/>
    <p:sldId id="276" r:id="rId22"/>
    <p:sldId id="277" r:id="rId23"/>
    <p:sldId id="278" r:id="rId24"/>
    <p:sldId id="280" r:id="rId25"/>
    <p:sldId id="281" r:id="rId26"/>
    <p:sldId id="282" r:id="rId27"/>
    <p:sldId id="285" r:id="rId28"/>
    <p:sldId id="28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9" autoAdjust="0"/>
    <p:restoredTop sz="94660"/>
  </p:normalViewPr>
  <p:slideViewPr>
    <p:cSldViewPr snapToGrid="0">
      <p:cViewPr varScale="1">
        <p:scale>
          <a:sx n="62" d="100"/>
          <a:sy n="62" d="100"/>
        </p:scale>
        <p:origin x="90"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59C-1A01-4537-A1FB-F37D7321D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854B9-2BB5-4CC7-9E90-788F47E02D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04187-4FFC-4BD9-B6CC-FEE8023C9780}"/>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AF62D5B6-8C77-4D4A-9C25-946DA641E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AC3BD-2A1D-4D68-9882-9DDE983A6D28}"/>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1162286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1C59-D7D5-4139-ADE4-67E437FAA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D86F2D-3984-44E5-99FD-4A8CE8F86C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D349F-05F3-4646-B63F-FD201B486561}"/>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A8D20621-B31D-4BB4-B11E-33C9E89B1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1DE50-0999-4B05-84DC-3CE357C6E815}"/>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5603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F25BC2-F177-4FC3-833A-30B3629B2C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EBA1B-A620-4566-AE8F-1499C9084F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8DF71-FDF4-482E-943B-2C20BFC75BC2}"/>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8AFAC294-43AD-42BC-A3AD-98ABDDDDE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00986-C05E-4B5C-ADA5-39999B7DBA57}"/>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3404296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9D4E-6D63-4D5E-A773-11220F2E1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DC36FF-A0F0-4AF1-87E8-EC05202B0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EC29B-C2B8-4253-BC30-DF49660BB822}"/>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FD7420F8-4FD2-4C79-9D7F-0500C2B16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2285-3C6F-4893-BCE8-0C9FC9570CA0}"/>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300860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FD8D-751E-4A9A-9BB5-25CD447501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6B5D58-28DD-4085-8A04-09E1F52685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9F7732-1447-4388-A6EB-ED63BEAD8AC9}"/>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D54B78F0-DE7C-4861-9A37-3985BC159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09FE5-771D-41AA-A8F1-4A8E6A797E94}"/>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471575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B974-246D-4424-B83D-8C143AB63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7E591-AAE3-4E5A-A45A-4450824D8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A05366-3319-42C9-B860-3F58FC5492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DDBBDA-C3AB-4458-9593-6BCBAC4FE120}"/>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6" name="Footer Placeholder 5">
            <a:extLst>
              <a:ext uri="{FF2B5EF4-FFF2-40B4-BE49-F238E27FC236}">
                <a16:creationId xmlns:a16="http://schemas.microsoft.com/office/drawing/2014/main" id="{3B7090C3-CA7A-4699-9983-4CA2CCA5E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370120-5F51-479F-9979-39A055439F2B}"/>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398695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6ED5-DA32-4033-A198-A07A7F8FF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FC8936-FDB7-4D3F-93B5-FE6671D9C3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DFFF0-147A-423B-A2C0-E73D46199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90F21-1AF6-407A-B3E4-A51FDFC6C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6BAD7E-E0B7-47E0-8268-105028155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E5E57B-1D66-42FF-A321-49881E52D7AA}"/>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8" name="Footer Placeholder 7">
            <a:extLst>
              <a:ext uri="{FF2B5EF4-FFF2-40B4-BE49-F238E27FC236}">
                <a16:creationId xmlns:a16="http://schemas.microsoft.com/office/drawing/2014/main" id="{19BDF027-6AD7-4B5C-8827-DEA6202483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D70647-5DEB-4D0E-8C9F-F3A353A3D40A}"/>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376472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5E71-542D-4A45-A519-8254228041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3D087B-2B01-45FC-BACC-80453B5300D5}"/>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4" name="Footer Placeholder 3">
            <a:extLst>
              <a:ext uri="{FF2B5EF4-FFF2-40B4-BE49-F238E27FC236}">
                <a16:creationId xmlns:a16="http://schemas.microsoft.com/office/drawing/2014/main" id="{F7C270F4-5B90-47DE-B42F-C2B31BF02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4F4DF7-F51B-421E-9676-91BE44723BF1}"/>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410777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7BF9B-A21E-4BF5-B7D8-1A7A1B09362D}"/>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3" name="Footer Placeholder 2">
            <a:extLst>
              <a:ext uri="{FF2B5EF4-FFF2-40B4-BE49-F238E27FC236}">
                <a16:creationId xmlns:a16="http://schemas.microsoft.com/office/drawing/2014/main" id="{A6E01CEC-6956-4FAE-8703-8EC7437D1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2100FB-3950-4E20-9EFB-4C523B562C4E}"/>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244838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B101-3F02-44A4-B4AC-98A637BE55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2A8C64-D482-42C9-AAF4-E1C79C6064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E7D95-E7E6-4C86-B75D-CBEFFEF55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9C57D-597A-4EE9-804F-E4D36F7E9DAF}"/>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6" name="Footer Placeholder 5">
            <a:extLst>
              <a:ext uri="{FF2B5EF4-FFF2-40B4-BE49-F238E27FC236}">
                <a16:creationId xmlns:a16="http://schemas.microsoft.com/office/drawing/2014/main" id="{1A636A4A-DF24-48C1-A246-5303A34572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A023DB-2E5A-4551-86CD-2109C17FD1AF}"/>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426633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0106-FCA0-4C00-83C3-42494485F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A149B1-EDDF-4AE2-B1E3-F617B30FB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19157D-2472-4506-A18F-3649BA1A3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B0757-F938-4610-A64F-41EDFB33DE16}"/>
              </a:ext>
            </a:extLst>
          </p:cNvPr>
          <p:cNvSpPr>
            <a:spLocks noGrp="1"/>
          </p:cNvSpPr>
          <p:nvPr>
            <p:ph type="dt" sz="half" idx="10"/>
          </p:nvPr>
        </p:nvSpPr>
        <p:spPr/>
        <p:txBody>
          <a:bodyPr/>
          <a:lstStyle/>
          <a:p>
            <a:fld id="{F861856B-DE45-408D-A874-9AB82B6A16F7}" type="datetimeFigureOut">
              <a:rPr lang="en-US" smtClean="0"/>
              <a:t>5/13/2021</a:t>
            </a:fld>
            <a:endParaRPr lang="en-US"/>
          </a:p>
        </p:txBody>
      </p:sp>
      <p:sp>
        <p:nvSpPr>
          <p:cNvPr id="6" name="Footer Placeholder 5">
            <a:extLst>
              <a:ext uri="{FF2B5EF4-FFF2-40B4-BE49-F238E27FC236}">
                <a16:creationId xmlns:a16="http://schemas.microsoft.com/office/drawing/2014/main" id="{758F18B6-5D19-48D4-B840-94F9D1120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4B5FA-D648-4B7F-B1D9-7BD40A000963}"/>
              </a:ext>
            </a:extLst>
          </p:cNvPr>
          <p:cNvSpPr>
            <a:spLocks noGrp="1"/>
          </p:cNvSpPr>
          <p:nvPr>
            <p:ph type="sldNum" sz="quarter" idx="12"/>
          </p:nvPr>
        </p:nvSpPr>
        <p:spPr/>
        <p:txBody>
          <a:bodyPr/>
          <a:lstStyle/>
          <a:p>
            <a:fld id="{BD25AEDE-63A3-48B0-9B80-14D6F7D109B3}" type="slidenum">
              <a:rPr lang="en-US" smtClean="0"/>
              <a:t>‹#›</a:t>
            </a:fld>
            <a:endParaRPr lang="en-US"/>
          </a:p>
        </p:txBody>
      </p:sp>
    </p:spTree>
    <p:extLst>
      <p:ext uri="{BB962C8B-B14F-4D97-AF65-F5344CB8AC3E}">
        <p14:creationId xmlns:p14="http://schemas.microsoft.com/office/powerpoint/2010/main" val="19321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1898C-F64C-4AA8-A7FC-107DD2018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0D3DA8-9FB2-454B-B916-2F2A38354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41890-278E-4399-8FCD-56C914B041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1856B-DE45-408D-A874-9AB82B6A16F7}" type="datetimeFigureOut">
              <a:rPr lang="en-US" smtClean="0"/>
              <a:t>5/13/2021</a:t>
            </a:fld>
            <a:endParaRPr lang="en-US"/>
          </a:p>
        </p:txBody>
      </p:sp>
      <p:sp>
        <p:nvSpPr>
          <p:cNvPr id="5" name="Footer Placeholder 4">
            <a:extLst>
              <a:ext uri="{FF2B5EF4-FFF2-40B4-BE49-F238E27FC236}">
                <a16:creationId xmlns:a16="http://schemas.microsoft.com/office/drawing/2014/main" id="{67398FE3-CA43-4AE6-A473-130B8E78A5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8B39EA-383E-4288-9EB0-7614AA29E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5AEDE-63A3-48B0-9B80-14D6F7D109B3}" type="slidenum">
              <a:rPr lang="en-US" smtClean="0"/>
              <a:t>‹#›</a:t>
            </a:fld>
            <a:endParaRPr lang="en-US"/>
          </a:p>
        </p:txBody>
      </p:sp>
    </p:spTree>
    <p:extLst>
      <p:ext uri="{BB962C8B-B14F-4D97-AF65-F5344CB8AC3E}">
        <p14:creationId xmlns:p14="http://schemas.microsoft.com/office/powerpoint/2010/main" val="2210552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g"/><Relationship Id="rId5" Type="http://schemas.openxmlformats.org/officeDocument/2006/relationships/hyperlink" Target="https://github.com/adanque/Anomaly-Detection" TargetMode="External"/><Relationship Id="rId4" Type="http://schemas.openxmlformats.org/officeDocument/2006/relationships/hyperlink" Target="https://adanque.github.io/"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mlg-ulb/creditcardfraud"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A6C0FE-BD18-4E32-AB1D-EBAEE9E3311B}"/>
              </a:ext>
            </a:extLst>
          </p:cNvPr>
          <p:cNvSpPr txBox="1">
            <a:spLocks/>
          </p:cNvSpPr>
          <p:nvPr/>
        </p:nvSpPr>
        <p:spPr>
          <a:xfrm>
            <a:off x="526472" y="755072"/>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Credit Card Fraud</a:t>
            </a:r>
          </a:p>
          <a:p>
            <a:r>
              <a:rPr lang="en-US" sz="4400" dirty="0"/>
              <a:t>Anomaly Detection</a:t>
            </a:r>
          </a:p>
        </p:txBody>
      </p:sp>
      <p:sp>
        <p:nvSpPr>
          <p:cNvPr id="5" name="Subtitle 2">
            <a:extLst>
              <a:ext uri="{FF2B5EF4-FFF2-40B4-BE49-F238E27FC236}">
                <a16:creationId xmlns:a16="http://schemas.microsoft.com/office/drawing/2014/main" id="{DCA67468-06E2-4C36-9CF9-8268F882B916}"/>
              </a:ext>
            </a:extLst>
          </p:cNvPr>
          <p:cNvSpPr txBox="1">
            <a:spLocks/>
          </p:cNvSpPr>
          <p:nvPr/>
        </p:nvSpPr>
        <p:spPr>
          <a:xfrm>
            <a:off x="526472" y="3522975"/>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7000"/>
              </a:lnSpc>
              <a:spcBef>
                <a:spcPts val="1200"/>
              </a:spcBef>
            </a:pPr>
            <a:r>
              <a:rPr lang="en-US" sz="1800" i="1" kern="0" spc="25" dirty="0">
                <a:latin typeface="Calibri" panose="020F0502020204030204" pitchFamily="34" charset="0"/>
                <a:ea typeface="Times New Roman" panose="02020603050405020304" pitchFamily="18" charset="0"/>
                <a:cs typeface="Times New Roman" panose="02020603050405020304" pitchFamily="18" charset="0"/>
              </a:rPr>
              <a:t>Alan Danque</a:t>
            </a:r>
            <a:br>
              <a:rPr lang="en-US" sz="1800" i="1" kern="0" spc="25" dirty="0">
                <a:latin typeface="Calibri" panose="020F0502020204030204" pitchFamily="34" charset="0"/>
                <a:ea typeface="Times New Roman" panose="02020603050405020304" pitchFamily="18" charset="0"/>
                <a:cs typeface="Times New Roman" panose="02020603050405020304" pitchFamily="18" charset="0"/>
              </a:rPr>
            </a:br>
            <a:r>
              <a:rPr lang="en-US" sz="1800" i="1" kern="0" spc="25" dirty="0">
                <a:latin typeface="Calibri" panose="020F0502020204030204" pitchFamily="34" charset="0"/>
                <a:ea typeface="Times New Roman" panose="02020603050405020304" pitchFamily="18" charset="0"/>
                <a:cs typeface="Times New Roman" panose="02020603050405020304" pitchFamily="18" charset="0"/>
              </a:rPr>
              <a:t>Spring Semester</a:t>
            </a:r>
            <a:br>
              <a:rPr lang="en-US" sz="1800" i="1" kern="0" spc="25" dirty="0">
                <a:latin typeface="Calibri" panose="020F0502020204030204" pitchFamily="34" charset="0"/>
                <a:ea typeface="Times New Roman" panose="02020603050405020304" pitchFamily="18" charset="0"/>
                <a:cs typeface="Times New Roman" panose="02020603050405020304" pitchFamily="18" charset="0"/>
              </a:rPr>
            </a:br>
            <a:r>
              <a:rPr lang="en-US" sz="1800" i="1" kern="0" spc="25" dirty="0">
                <a:latin typeface="Calibri" panose="020F0502020204030204" pitchFamily="34" charset="0"/>
                <a:ea typeface="Times New Roman" panose="02020603050405020304" pitchFamily="18" charset="0"/>
                <a:cs typeface="Times New Roman" panose="02020603050405020304" pitchFamily="18" charset="0"/>
              </a:rPr>
              <a:t>GitHub Portfolio:</a:t>
            </a:r>
            <a:endParaRPr lang="en-US" sz="1800" b="1" kern="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4"/>
              </a:rPr>
              <a:t>https://adanque.github.io/</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5"/>
              </a:rPr>
              <a:t>https://github.com/adanque/Anomaly-Detection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endParaRPr lang="en-US" dirty="0"/>
          </a:p>
        </p:txBody>
      </p:sp>
      <p:pic>
        <p:nvPicPr>
          <p:cNvPr id="7" name="Picture 6" descr="A picture containing calendar&#10;&#10;Description automatically generated">
            <a:extLst>
              <a:ext uri="{FF2B5EF4-FFF2-40B4-BE49-F238E27FC236}">
                <a16:creationId xmlns:a16="http://schemas.microsoft.com/office/drawing/2014/main" id="{5B11AF18-DAA6-4121-8691-0D3D632BE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108" y="2791137"/>
            <a:ext cx="3325091" cy="3311791"/>
          </a:xfrm>
          <a:prstGeom prst="rect">
            <a:avLst/>
          </a:prstGeom>
        </p:spPr>
      </p:pic>
      <p:pic>
        <p:nvPicPr>
          <p:cNvPr id="9" name="Audio 8">
            <a:hlinkClick r:id="" action="ppaction://media"/>
            <a:extLst>
              <a:ext uri="{FF2B5EF4-FFF2-40B4-BE49-F238E27FC236}">
                <a16:creationId xmlns:a16="http://schemas.microsoft.com/office/drawing/2014/main" id="{2B9A76F3-ED12-42A1-B239-5D16A22A3D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15331261"/>
      </p:ext>
    </p:extLst>
  </p:cSld>
  <p:clrMapOvr>
    <a:masterClrMapping/>
  </p:clrMapOvr>
  <mc:AlternateContent xmlns:mc="http://schemas.openxmlformats.org/markup-compatibility/2006">
    <mc:Choice xmlns:p14="http://schemas.microsoft.com/office/powerpoint/2010/main" Requires="p14">
      <p:transition spd="slow" p14:dur="2000" advTm="12470"/>
    </mc:Choice>
    <mc:Fallback>
      <p:transition spd="slow" advTm="1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FD9D1-CCE2-4E4C-8F6E-0FC1E2594E26}"/>
              </a:ext>
            </a:extLst>
          </p:cNvPr>
          <p:cNvSpPr>
            <a:spLocks noGrp="1"/>
          </p:cNvSpPr>
          <p:nvPr>
            <p:ph idx="1"/>
          </p:nvPr>
        </p:nvSpPr>
        <p:spPr>
          <a:xfrm>
            <a:off x="616812" y="1173061"/>
            <a:ext cx="6899218" cy="1646527"/>
          </a:xfrm>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can easily obtain the top 4 correlated features I can use in my predictive model.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The number 4 was obtained from the PCA Cumulative Explained Variance above.</a:t>
            </a:r>
          </a:p>
          <a:p>
            <a:endParaRPr lang="en-US" dirty="0"/>
          </a:p>
        </p:txBody>
      </p:sp>
      <p:pic>
        <p:nvPicPr>
          <p:cNvPr id="4" name="Picture 3">
            <a:extLst>
              <a:ext uri="{FF2B5EF4-FFF2-40B4-BE49-F238E27FC236}">
                <a16:creationId xmlns:a16="http://schemas.microsoft.com/office/drawing/2014/main" id="{32AED1D4-B8DE-4045-B9AE-20E957E2B0B9}"/>
              </a:ext>
            </a:extLst>
          </p:cNvPr>
          <p:cNvPicPr/>
          <p:nvPr/>
        </p:nvPicPr>
        <p:blipFill>
          <a:blip r:embed="rId4"/>
          <a:stretch>
            <a:fillRect/>
          </a:stretch>
        </p:blipFill>
        <p:spPr>
          <a:xfrm>
            <a:off x="616812" y="2819588"/>
            <a:ext cx="6804483" cy="2098776"/>
          </a:xfrm>
          <a:prstGeom prst="rect">
            <a:avLst/>
          </a:prstGeom>
        </p:spPr>
      </p:pic>
      <p:pic>
        <p:nvPicPr>
          <p:cNvPr id="5" name="Picture 4">
            <a:extLst>
              <a:ext uri="{FF2B5EF4-FFF2-40B4-BE49-F238E27FC236}">
                <a16:creationId xmlns:a16="http://schemas.microsoft.com/office/drawing/2014/main" id="{1BB67B35-C2B1-4446-8095-B443DC6C2D42}"/>
              </a:ext>
            </a:extLst>
          </p:cNvPr>
          <p:cNvPicPr/>
          <p:nvPr/>
        </p:nvPicPr>
        <p:blipFill>
          <a:blip r:embed="rId5"/>
          <a:stretch>
            <a:fillRect/>
          </a:stretch>
        </p:blipFill>
        <p:spPr>
          <a:xfrm>
            <a:off x="7626581" y="1173061"/>
            <a:ext cx="4094364" cy="7512166"/>
          </a:xfrm>
          <a:prstGeom prst="rect">
            <a:avLst/>
          </a:prstGeom>
        </p:spPr>
      </p:pic>
      <p:pic>
        <p:nvPicPr>
          <p:cNvPr id="2" name="Audio 1">
            <a:hlinkClick r:id="" action="ppaction://media"/>
            <a:extLst>
              <a:ext uri="{FF2B5EF4-FFF2-40B4-BE49-F238E27FC236}">
                <a16:creationId xmlns:a16="http://schemas.microsoft.com/office/drawing/2014/main" id="{E2D7E66A-AC78-4405-AAB7-A13A2F591F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5377787"/>
      </p:ext>
    </p:extLst>
  </p:cSld>
  <p:clrMapOvr>
    <a:masterClrMapping/>
  </p:clrMapOvr>
  <mc:AlternateContent xmlns:mc="http://schemas.openxmlformats.org/markup-compatibility/2006">
    <mc:Choice xmlns:p14="http://schemas.microsoft.com/office/powerpoint/2010/main" Requires="p14">
      <p:transition spd="slow" p14:dur="2000" advTm="22639"/>
    </mc:Choice>
    <mc:Fallback>
      <p:transition spd="slow" advTm="22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FD9D1-CCE2-4E4C-8F6E-0FC1E2594E26}"/>
              </a:ext>
            </a:extLst>
          </p:cNvPr>
          <p:cNvSpPr>
            <a:spLocks noGrp="1"/>
          </p:cNvSpPr>
          <p:nvPr>
            <p:ph idx="1"/>
          </p:nvPr>
        </p:nvSpPr>
        <p:spPr>
          <a:xfrm>
            <a:off x="2802081" y="5702228"/>
            <a:ext cx="6033655" cy="2311544"/>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Notice the proximity indicating correlations between the clustered features marked in black and one in the red group. This aligns with the 4 features identified earlier per V2, V4, V11 and V21.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06AEF77-9992-47EC-A88B-13C3C019C8D3}"/>
              </a:ext>
            </a:extLst>
          </p:cNvPr>
          <p:cNvPicPr/>
          <p:nvPr/>
        </p:nvPicPr>
        <p:blipFill>
          <a:blip r:embed="rId4"/>
          <a:stretch>
            <a:fillRect/>
          </a:stretch>
        </p:blipFill>
        <p:spPr>
          <a:xfrm>
            <a:off x="1998174" y="126205"/>
            <a:ext cx="7391745" cy="5576023"/>
          </a:xfrm>
          <a:prstGeom prst="rect">
            <a:avLst/>
          </a:prstGeom>
        </p:spPr>
      </p:pic>
      <p:pic>
        <p:nvPicPr>
          <p:cNvPr id="2" name="Audio 1">
            <a:hlinkClick r:id="" action="ppaction://media"/>
            <a:extLst>
              <a:ext uri="{FF2B5EF4-FFF2-40B4-BE49-F238E27FC236}">
                <a16:creationId xmlns:a16="http://schemas.microsoft.com/office/drawing/2014/main" id="{C009EA95-4AC0-4873-B011-D88967021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51623609"/>
      </p:ext>
    </p:extLst>
  </p:cSld>
  <p:clrMapOvr>
    <a:masterClrMapping/>
  </p:clrMapOvr>
  <mc:AlternateContent xmlns:mc="http://schemas.openxmlformats.org/markup-compatibility/2006">
    <mc:Choice xmlns:p14="http://schemas.microsoft.com/office/powerpoint/2010/main" Requires="p14">
      <p:transition spd="slow" p14:dur="2000" advTm="27561"/>
    </mc:Choice>
    <mc:Fallback>
      <p:transition spd="slow" advTm="2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2860963" y="5910046"/>
            <a:ext cx="6470073" cy="2366962"/>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Notice the easy to find outliers on the V11 boxplot for Churn class of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D05D3787-9F2D-482B-90DE-E2BBC81FC892}"/>
              </a:ext>
            </a:extLst>
          </p:cNvPr>
          <p:cNvPicPr/>
          <p:nvPr/>
        </p:nvPicPr>
        <p:blipFill>
          <a:blip r:embed="rId4"/>
          <a:stretch>
            <a:fillRect/>
          </a:stretch>
        </p:blipFill>
        <p:spPr>
          <a:xfrm>
            <a:off x="2258291" y="0"/>
            <a:ext cx="7299716" cy="5674519"/>
          </a:xfrm>
          <a:prstGeom prst="rect">
            <a:avLst/>
          </a:prstGeom>
        </p:spPr>
      </p:pic>
      <p:pic>
        <p:nvPicPr>
          <p:cNvPr id="2" name="Audio 1">
            <a:hlinkClick r:id="" action="ppaction://media"/>
            <a:extLst>
              <a:ext uri="{FF2B5EF4-FFF2-40B4-BE49-F238E27FC236}">
                <a16:creationId xmlns:a16="http://schemas.microsoft.com/office/drawing/2014/main" id="{BDC667D9-B7A4-4A6B-B847-6A94728C34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7358319"/>
      </p:ext>
    </p:extLst>
  </p:cSld>
  <p:clrMapOvr>
    <a:masterClrMapping/>
  </p:clrMapOvr>
  <mc:AlternateContent xmlns:mc="http://schemas.openxmlformats.org/markup-compatibility/2006">
    <mc:Choice xmlns:p14="http://schemas.microsoft.com/office/powerpoint/2010/main" Requires="p14">
      <p:transition spd="slow" p14:dur="2000" advTm="15835"/>
    </mc:Choice>
    <mc:Fallback>
      <p:transition spd="slow" advTm="15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3252354" y="5709977"/>
            <a:ext cx="5687291" cy="2296045"/>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graph also shows an interesting amount of outlier for component V21.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A1388C2-7A65-494D-842F-3BB2379B9ED8}"/>
              </a:ext>
            </a:extLst>
          </p:cNvPr>
          <p:cNvPicPr/>
          <p:nvPr/>
        </p:nvPicPr>
        <p:blipFill>
          <a:blip r:embed="rId4"/>
          <a:stretch>
            <a:fillRect/>
          </a:stretch>
        </p:blipFill>
        <p:spPr>
          <a:xfrm>
            <a:off x="2189018" y="0"/>
            <a:ext cx="7180667" cy="5589332"/>
          </a:xfrm>
          <a:prstGeom prst="rect">
            <a:avLst/>
          </a:prstGeom>
        </p:spPr>
      </p:pic>
      <p:pic>
        <p:nvPicPr>
          <p:cNvPr id="2" name="Audio 1">
            <a:hlinkClick r:id="" action="ppaction://media"/>
            <a:extLst>
              <a:ext uri="{FF2B5EF4-FFF2-40B4-BE49-F238E27FC236}">
                <a16:creationId xmlns:a16="http://schemas.microsoft.com/office/drawing/2014/main" id="{77101155-EAD9-4206-8B81-1B97E2BB6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8895309"/>
      </p:ext>
    </p:extLst>
  </p:cSld>
  <p:clrMapOvr>
    <a:masterClrMapping/>
  </p:clrMapOvr>
  <mc:AlternateContent xmlns:mc="http://schemas.openxmlformats.org/markup-compatibility/2006">
    <mc:Choice xmlns:p14="http://schemas.microsoft.com/office/powerpoint/2010/main" Requires="p14">
      <p:transition spd="slow" p14:dur="2000" advTm="20496"/>
    </mc:Choice>
    <mc:Fallback>
      <p:transition spd="slow" advTm="20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3096491" y="5771773"/>
            <a:ext cx="5119255" cy="965164"/>
          </a:xfrm>
        </p:spPr>
        <p:txBody>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scatter plot displays some specific indicator in red - that can help assist with possible churn customers.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1C9B64D-1AE2-4780-9A9E-8B2364B3E0CD}"/>
              </a:ext>
            </a:extLst>
          </p:cNvPr>
          <p:cNvPicPr/>
          <p:nvPr/>
        </p:nvPicPr>
        <p:blipFill>
          <a:blip r:embed="rId4"/>
          <a:stretch>
            <a:fillRect/>
          </a:stretch>
        </p:blipFill>
        <p:spPr>
          <a:xfrm>
            <a:off x="2148592" y="55418"/>
            <a:ext cx="7489149" cy="5716355"/>
          </a:xfrm>
          <a:prstGeom prst="rect">
            <a:avLst/>
          </a:prstGeom>
        </p:spPr>
      </p:pic>
      <p:pic>
        <p:nvPicPr>
          <p:cNvPr id="2" name="Audio 1">
            <a:hlinkClick r:id="" action="ppaction://media"/>
            <a:extLst>
              <a:ext uri="{FF2B5EF4-FFF2-40B4-BE49-F238E27FC236}">
                <a16:creationId xmlns:a16="http://schemas.microsoft.com/office/drawing/2014/main" id="{2C599144-CA08-40EC-97F4-4F82E6B075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76386881"/>
      </p:ext>
    </p:extLst>
  </p:cSld>
  <p:clrMapOvr>
    <a:masterClrMapping/>
  </p:clrMapOvr>
  <mc:AlternateContent xmlns:mc="http://schemas.openxmlformats.org/markup-compatibility/2006">
    <mc:Choice xmlns:p14="http://schemas.microsoft.com/office/powerpoint/2010/main" Requires="p14">
      <p:transition spd="slow" p14:dur="2000" advTm="39821"/>
    </mc:Choice>
    <mc:Fallback>
      <p:transition spd="slow" advTm="39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3056312" y="5937682"/>
            <a:ext cx="5659582" cy="1567585"/>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scatter plot displays some specific indicator that can help assist with possible churn customers.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C99E0A8-EA9E-4B80-89D0-7E9998A906EA}"/>
              </a:ext>
            </a:extLst>
          </p:cNvPr>
          <p:cNvPicPr/>
          <p:nvPr/>
        </p:nvPicPr>
        <p:blipFill>
          <a:blip r:embed="rId4"/>
          <a:stretch>
            <a:fillRect/>
          </a:stretch>
        </p:blipFill>
        <p:spPr>
          <a:xfrm>
            <a:off x="2111855" y="134733"/>
            <a:ext cx="7679152" cy="5759364"/>
          </a:xfrm>
          <a:prstGeom prst="rect">
            <a:avLst/>
          </a:prstGeom>
        </p:spPr>
      </p:pic>
      <p:pic>
        <p:nvPicPr>
          <p:cNvPr id="2" name="Audio 1">
            <a:hlinkClick r:id="" action="ppaction://media"/>
            <a:extLst>
              <a:ext uri="{FF2B5EF4-FFF2-40B4-BE49-F238E27FC236}">
                <a16:creationId xmlns:a16="http://schemas.microsoft.com/office/drawing/2014/main" id="{4870940C-2DE2-487F-81A4-50F1ED65FA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5544015"/>
      </p:ext>
    </p:extLst>
  </p:cSld>
  <p:clrMapOvr>
    <a:masterClrMapping/>
  </p:clrMapOvr>
  <mc:AlternateContent xmlns:mc="http://schemas.openxmlformats.org/markup-compatibility/2006">
    <mc:Choice xmlns:p14="http://schemas.microsoft.com/office/powerpoint/2010/main" Requires="p14">
      <p:transition spd="slow" p14:dur="2000" advTm="23869"/>
    </mc:Choice>
    <mc:Fallback>
      <p:transition spd="slow" advTm="2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2747876" y="5957455"/>
            <a:ext cx="6459682" cy="1295203"/>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scatter plot does a better job of identifying likely churn customers as noted in the red markers.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8E64CBAB-8807-472F-807B-8EB96C9E1B13}"/>
              </a:ext>
            </a:extLst>
          </p:cNvPr>
          <p:cNvPicPr/>
          <p:nvPr/>
        </p:nvPicPr>
        <p:blipFill>
          <a:blip r:embed="rId4"/>
          <a:stretch>
            <a:fillRect/>
          </a:stretch>
        </p:blipFill>
        <p:spPr>
          <a:xfrm>
            <a:off x="2213264" y="0"/>
            <a:ext cx="7692736" cy="5803292"/>
          </a:xfrm>
          <a:prstGeom prst="rect">
            <a:avLst/>
          </a:prstGeom>
        </p:spPr>
      </p:pic>
      <p:pic>
        <p:nvPicPr>
          <p:cNvPr id="2" name="Audio 1">
            <a:hlinkClick r:id="" action="ppaction://media"/>
            <a:extLst>
              <a:ext uri="{FF2B5EF4-FFF2-40B4-BE49-F238E27FC236}">
                <a16:creationId xmlns:a16="http://schemas.microsoft.com/office/drawing/2014/main" id="{566A9D78-25B4-48EC-A955-D15307B903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0292963"/>
      </p:ext>
    </p:extLst>
  </p:cSld>
  <p:clrMapOvr>
    <a:masterClrMapping/>
  </p:clrMapOvr>
  <mc:AlternateContent xmlns:mc="http://schemas.openxmlformats.org/markup-compatibility/2006">
    <mc:Choice xmlns:p14="http://schemas.microsoft.com/office/powerpoint/2010/main" Requires="p14">
      <p:transition spd="slow" p14:dur="2000" advTm="15560"/>
    </mc:Choice>
    <mc:Fallback>
      <p:transition spd="slow" advTm="1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2396837" y="5902037"/>
            <a:ext cx="6262254" cy="2248245"/>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scatter plot displays some specific indicator that can help assist with possible churn customers.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565EA0F-759A-4ABC-B0FA-C1FEEF5A1436}"/>
              </a:ext>
            </a:extLst>
          </p:cNvPr>
          <p:cNvPicPr/>
          <p:nvPr/>
        </p:nvPicPr>
        <p:blipFill>
          <a:blip r:embed="rId4"/>
          <a:stretch>
            <a:fillRect/>
          </a:stretch>
        </p:blipFill>
        <p:spPr>
          <a:xfrm>
            <a:off x="2161476" y="0"/>
            <a:ext cx="7453394" cy="5652654"/>
          </a:xfrm>
          <a:prstGeom prst="rect">
            <a:avLst/>
          </a:prstGeom>
        </p:spPr>
      </p:pic>
      <p:pic>
        <p:nvPicPr>
          <p:cNvPr id="2" name="Audio 1">
            <a:hlinkClick r:id="" action="ppaction://media"/>
            <a:extLst>
              <a:ext uri="{FF2B5EF4-FFF2-40B4-BE49-F238E27FC236}">
                <a16:creationId xmlns:a16="http://schemas.microsoft.com/office/drawing/2014/main" id="{368C438B-A436-4CE2-A6BA-A154FB9752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9786875"/>
      </p:ext>
    </p:extLst>
  </p:cSld>
  <p:clrMapOvr>
    <a:masterClrMapping/>
  </p:clrMapOvr>
  <mc:AlternateContent xmlns:mc="http://schemas.openxmlformats.org/markup-compatibility/2006">
    <mc:Choice xmlns:p14="http://schemas.microsoft.com/office/powerpoint/2010/main" Requires="p14">
      <p:transition spd="slow" p14:dur="2000" advTm="16905"/>
    </mc:Choice>
    <mc:Fallback>
      <p:transition spd="slow" advTm="16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2694709" y="5680364"/>
            <a:ext cx="6449291" cy="1359117"/>
          </a:xfrm>
        </p:spPr>
        <p:txBody>
          <a:bodyPr/>
          <a:lstStyle/>
          <a:p>
            <a:pPr marL="0" indent="0">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scatter plot appears to do the best job of identifying likely churn customers. Notice the obvious red grouping outside of those who do not churn in blue.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B7F3220-63EC-4378-A963-851378B6C2D9}"/>
              </a:ext>
            </a:extLst>
          </p:cNvPr>
          <p:cNvPicPr/>
          <p:nvPr/>
        </p:nvPicPr>
        <p:blipFill>
          <a:blip r:embed="rId4"/>
          <a:stretch>
            <a:fillRect/>
          </a:stretch>
        </p:blipFill>
        <p:spPr>
          <a:xfrm>
            <a:off x="2041665" y="-1372"/>
            <a:ext cx="7543818" cy="5681736"/>
          </a:xfrm>
          <a:prstGeom prst="rect">
            <a:avLst/>
          </a:prstGeom>
        </p:spPr>
      </p:pic>
      <p:pic>
        <p:nvPicPr>
          <p:cNvPr id="2" name="Audio 1">
            <a:hlinkClick r:id="" action="ppaction://media"/>
            <a:extLst>
              <a:ext uri="{FF2B5EF4-FFF2-40B4-BE49-F238E27FC236}">
                <a16:creationId xmlns:a16="http://schemas.microsoft.com/office/drawing/2014/main" id="{1142E8FF-CCA6-4F74-81E1-49B1B8649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6618953"/>
      </p:ext>
    </p:extLst>
  </p:cSld>
  <p:clrMapOvr>
    <a:masterClrMapping/>
  </p:clrMapOvr>
  <mc:AlternateContent xmlns:mc="http://schemas.openxmlformats.org/markup-compatibility/2006">
    <mc:Choice xmlns:p14="http://schemas.microsoft.com/office/powerpoint/2010/main" Requires="p14">
      <p:transition spd="slow" p14:dur="2000" advTm="16369"/>
    </mc:Choice>
    <mc:Fallback>
      <p:transition spd="slow" advTm="16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838200" y="365125"/>
            <a:ext cx="5257800" cy="6104254"/>
          </a:xfrm>
        </p:spPr>
        <p:txBody>
          <a:bodyPr/>
          <a:lstStyle/>
          <a:p>
            <a:pPr marL="0"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Model Algorithms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For my project I had earlier planned to test out 5 algorithms for my 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These algorithms included: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Linear Regression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Isolation Forest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Elliptic Envelope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Local Outlier Factor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One Class SVM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000" dirty="0">
                <a:effectLst/>
                <a:latin typeface="Calibri" panose="020F0502020204030204" pitchFamily="34" charset="0"/>
                <a:ea typeface="Times New Roman" panose="02020603050405020304" pitchFamily="18" charset="0"/>
                <a:cs typeface="Calibri" panose="020F0502020204030204" pitchFamily="34" charset="0"/>
              </a:rPr>
              <a:t>The metrics I used to review the results of these algorithms include: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MAE, MSE, RMSE and r2 Score.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9ED96739-4A2A-43B2-85BF-35473E336EA9}"/>
              </a:ext>
            </a:extLst>
          </p:cNvPr>
          <p:cNvPicPr/>
          <p:nvPr/>
        </p:nvPicPr>
        <p:blipFill>
          <a:blip r:embed="rId4"/>
          <a:stretch>
            <a:fillRect/>
          </a:stretch>
        </p:blipFill>
        <p:spPr>
          <a:xfrm>
            <a:off x="6626860" y="365125"/>
            <a:ext cx="4221480" cy="6104255"/>
          </a:xfrm>
          <a:prstGeom prst="rect">
            <a:avLst/>
          </a:prstGeom>
        </p:spPr>
      </p:pic>
      <p:pic>
        <p:nvPicPr>
          <p:cNvPr id="2" name="Audio 1">
            <a:hlinkClick r:id="" action="ppaction://media"/>
            <a:extLst>
              <a:ext uri="{FF2B5EF4-FFF2-40B4-BE49-F238E27FC236}">
                <a16:creationId xmlns:a16="http://schemas.microsoft.com/office/drawing/2014/main" id="{9324BEF5-8DD0-4024-BB14-858DA32627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66925937"/>
      </p:ext>
    </p:extLst>
  </p:cSld>
  <p:clrMapOvr>
    <a:masterClrMapping/>
  </p:clrMapOvr>
  <mc:AlternateContent xmlns:mc="http://schemas.openxmlformats.org/markup-compatibility/2006">
    <mc:Choice xmlns:p14="http://schemas.microsoft.com/office/powerpoint/2010/main" Requires="p14">
      <p:transition spd="slow" p14:dur="2000" advTm="78296"/>
    </mc:Choice>
    <mc:Fallback>
      <p:transition spd="slow" advTm="78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E10D-4630-452F-8514-0208026FB5EB}"/>
              </a:ext>
            </a:extLst>
          </p:cNvPr>
          <p:cNvSpPr>
            <a:spLocks noGrp="1"/>
          </p:cNvSpPr>
          <p:nvPr>
            <p:ph type="title"/>
          </p:nvPr>
        </p:nvSpPr>
        <p:spPr>
          <a:xfrm>
            <a:off x="1212272" y="586797"/>
            <a:ext cx="10515600" cy="1325563"/>
          </a:xfrm>
        </p:spPr>
        <p:txBody>
          <a:bodyPr>
            <a:normAutofit fontScale="90000"/>
          </a:bodyPr>
          <a:lstStyle/>
          <a:p>
            <a:r>
              <a:rPr lang="en-US" dirty="0"/>
              <a:t>Paying by credit card is the most convenient</a:t>
            </a:r>
            <a:br>
              <a:rPr lang="en-US" dirty="0"/>
            </a:br>
            <a:r>
              <a:rPr lang="en-US" dirty="0"/>
              <a:t>means of payment online and in person.</a:t>
            </a:r>
            <a:br>
              <a:rPr lang="en-US" dirty="0"/>
            </a:br>
            <a:endParaRPr lang="en-US" dirty="0"/>
          </a:p>
        </p:txBody>
      </p:sp>
      <p:pic>
        <p:nvPicPr>
          <p:cNvPr id="13" name="Content Placeholder 12" descr="A picture containing text, clock, vector graphics, screenshot&#10;&#10;Description automatically generated">
            <a:extLst>
              <a:ext uri="{FF2B5EF4-FFF2-40B4-BE49-F238E27FC236}">
                <a16:creationId xmlns:a16="http://schemas.microsoft.com/office/drawing/2014/main" id="{B2DD746B-5416-49C7-A5E0-44091919BF9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59567" y="1517071"/>
            <a:ext cx="6124216" cy="6124216"/>
          </a:xfrm>
        </p:spPr>
      </p:pic>
      <p:pic>
        <p:nvPicPr>
          <p:cNvPr id="5" name="Audio 4">
            <a:hlinkClick r:id="" action="ppaction://media"/>
            <a:extLst>
              <a:ext uri="{FF2B5EF4-FFF2-40B4-BE49-F238E27FC236}">
                <a16:creationId xmlns:a16="http://schemas.microsoft.com/office/drawing/2014/main" id="{310EF195-F176-44D6-97BC-3E4E35506B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0377700"/>
      </p:ext>
    </p:extLst>
  </p:cSld>
  <p:clrMapOvr>
    <a:masterClrMapping/>
  </p:clrMapOvr>
  <mc:AlternateContent xmlns:mc="http://schemas.openxmlformats.org/markup-compatibility/2006">
    <mc:Choice xmlns:p14="http://schemas.microsoft.com/office/powerpoint/2010/main" Requires="p14">
      <p:transition spd="slow" p14:dur="2000" advTm="23228"/>
    </mc:Choice>
    <mc:Fallback>
      <p:transition spd="slow" advTm="23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1210733" y="1202267"/>
            <a:ext cx="4303606" cy="4775199"/>
          </a:xfrm>
        </p:spPr>
        <p:txBody>
          <a:bodyPr>
            <a:normAutofit lnSpcReduction="10000"/>
          </a:bodyPr>
          <a:lstStyle/>
          <a:p>
            <a:pPr marL="0" indent="0">
              <a:buNone/>
            </a:pPr>
            <a:r>
              <a:rPr lang="en-US" sz="2400" b="1" dirty="0" err="1">
                <a:effectLst/>
                <a:latin typeface="Calibri" panose="020F0502020204030204" pitchFamily="34" charset="0"/>
                <a:ea typeface="Times New Roman" panose="02020603050405020304" pitchFamily="18" charset="0"/>
                <a:cs typeface="Calibri" panose="020F0502020204030204" pitchFamily="34" charset="0"/>
              </a:rPr>
              <a:t>PyCaret</a:t>
            </a:r>
            <a:r>
              <a:rPr lang="en-US" sz="2400" b="1" dirty="0">
                <a:effectLst/>
                <a:latin typeface="Calibri" panose="020F0502020204030204" pitchFamily="34" charset="0"/>
                <a:ea typeface="Times New Roman" panose="02020603050405020304" pitchFamily="18" charset="0"/>
                <a:cs typeface="Calibri" panose="020F0502020204030204" pitchFamily="34" charset="0"/>
              </a:rPr>
              <a:t> Model Review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0">
              <a:lnSpc>
                <a:spcPct val="107000"/>
              </a:lnSpc>
              <a:spcBef>
                <a:spcPts val="0"/>
              </a:spcBef>
              <a:spcAft>
                <a:spcPts val="0"/>
              </a:spcAft>
              <a:buNone/>
            </a:pPr>
            <a:r>
              <a:rPr lang="en-US" sz="2400" dirty="0" err="1">
                <a:effectLst/>
                <a:latin typeface="Calibri" panose="020F0502020204030204" pitchFamily="34" charset="0"/>
                <a:ea typeface="Times New Roman" panose="02020603050405020304" pitchFamily="18" charset="0"/>
                <a:cs typeface="Calibri" panose="020F0502020204030204" pitchFamily="34" charset="0"/>
              </a:rPr>
              <a:t>PyCaret</a:t>
            </a:r>
            <a:r>
              <a:rPr lang="en-US" sz="2400" dirty="0">
                <a:effectLst/>
                <a:latin typeface="Calibri" panose="020F0502020204030204" pitchFamily="34" charset="0"/>
                <a:ea typeface="Times New Roman" panose="02020603050405020304" pitchFamily="18" charset="0"/>
                <a:cs typeface="Calibri" panose="020F0502020204030204" pitchFamily="34" charset="0"/>
              </a:rPr>
              <a:t> evaluations between algorithms: </a:t>
            </a:r>
          </a:p>
          <a:p>
            <a:pPr>
              <a:lnSpc>
                <a:spcPct val="107000"/>
              </a:lnSpc>
              <a:spcBef>
                <a:spcPts val="0"/>
              </a:spcBef>
            </a:pPr>
            <a:r>
              <a:rPr lang="en-US" sz="2400" dirty="0">
                <a:effectLst/>
                <a:latin typeface="Calibri" panose="020F0502020204030204" pitchFamily="34" charset="0"/>
                <a:ea typeface="Times New Roman" panose="02020603050405020304" pitchFamily="18" charset="0"/>
                <a:cs typeface="Calibri" panose="020F0502020204030204" pitchFamily="34" charset="0"/>
              </a:rPr>
              <a:t>Logistic Regression</a:t>
            </a:r>
          </a:p>
          <a:p>
            <a:pPr>
              <a:lnSpc>
                <a:spcPct val="107000"/>
              </a:lnSpc>
              <a:spcBef>
                <a:spcPts val="0"/>
              </a:spcBef>
            </a:pPr>
            <a:r>
              <a:rPr lang="en-US" sz="2400" dirty="0">
                <a:effectLst/>
                <a:latin typeface="Calibri" panose="020F0502020204030204" pitchFamily="34" charset="0"/>
                <a:ea typeface="Times New Roman" panose="02020603050405020304" pitchFamily="18" charset="0"/>
                <a:cs typeface="Calibri" panose="020F0502020204030204" pitchFamily="34" charset="0"/>
              </a:rPr>
              <a:t>K Nearest Neighbors</a:t>
            </a:r>
          </a:p>
          <a:p>
            <a:pPr>
              <a:lnSpc>
                <a:spcPct val="107000"/>
              </a:lnSpc>
              <a:spcBef>
                <a:spcPts val="0"/>
              </a:spcBef>
            </a:pPr>
            <a:r>
              <a:rPr lang="en-US" sz="2400" dirty="0">
                <a:effectLst/>
                <a:latin typeface="Calibri" panose="020F0502020204030204" pitchFamily="34" charset="0"/>
                <a:ea typeface="Times New Roman" panose="02020603050405020304" pitchFamily="18" charset="0"/>
                <a:cs typeface="Calibri" panose="020F0502020204030204" pitchFamily="34" charset="0"/>
              </a:rPr>
              <a:t>Extreme Gradient Boosting</a:t>
            </a:r>
          </a:p>
          <a:p>
            <a:pPr>
              <a:lnSpc>
                <a:spcPct val="107000"/>
              </a:lnSpc>
              <a:spcBef>
                <a:spcPts val="0"/>
              </a:spcBef>
            </a:pPr>
            <a:r>
              <a:rPr lang="en-US" sz="2400" dirty="0">
                <a:effectLst/>
                <a:latin typeface="Calibri" panose="020F0502020204030204" pitchFamily="34" charset="0"/>
                <a:ea typeface="Times New Roman" panose="02020603050405020304" pitchFamily="18" charset="0"/>
                <a:cs typeface="Calibri" panose="020F0502020204030204" pitchFamily="34" charset="0"/>
              </a:rPr>
              <a:t>Decision Tree Classifier.  </a:t>
            </a:r>
          </a:p>
          <a:p>
            <a:pPr>
              <a:lnSpc>
                <a:spcPct val="107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Ridge Classifier</a:t>
            </a:r>
          </a:p>
          <a:p>
            <a:pPr>
              <a:lnSpc>
                <a:spcPct val="107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Extra Trees Classifier</a:t>
            </a:r>
          </a:p>
          <a:p>
            <a:pPr>
              <a:lnSpc>
                <a:spcPct val="107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Random Forest Classifier</a:t>
            </a:r>
          </a:p>
          <a:p>
            <a:pPr>
              <a:lnSpc>
                <a:spcPct val="107000"/>
              </a:lnSpc>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And more</a:t>
            </a:r>
          </a:p>
          <a:p>
            <a:pPr marL="0" marR="0" indent="0">
              <a:lnSpc>
                <a:spcPct val="107000"/>
              </a:lnSpc>
              <a:spcBef>
                <a:spcPts val="0"/>
              </a:spcBef>
              <a:spcAft>
                <a:spcPts val="0"/>
              </a:spcAft>
              <a:buNone/>
            </a:pPr>
            <a:r>
              <a:rPr lang="en-US" sz="24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E4C3BD4D-E8EC-45AA-818C-164C74C83170}"/>
              </a:ext>
            </a:extLst>
          </p:cNvPr>
          <p:cNvPicPr/>
          <p:nvPr/>
        </p:nvPicPr>
        <p:blipFill>
          <a:blip r:embed="rId4"/>
          <a:stretch>
            <a:fillRect/>
          </a:stretch>
        </p:blipFill>
        <p:spPr>
          <a:xfrm>
            <a:off x="5830994" y="69071"/>
            <a:ext cx="5345007" cy="6719857"/>
          </a:xfrm>
          <a:prstGeom prst="rect">
            <a:avLst/>
          </a:prstGeom>
        </p:spPr>
      </p:pic>
      <p:pic>
        <p:nvPicPr>
          <p:cNvPr id="2" name="Audio 1">
            <a:hlinkClick r:id="" action="ppaction://media"/>
            <a:extLst>
              <a:ext uri="{FF2B5EF4-FFF2-40B4-BE49-F238E27FC236}">
                <a16:creationId xmlns:a16="http://schemas.microsoft.com/office/drawing/2014/main" id="{36C6680E-5AC7-4BE3-AAC3-3C06EF0C1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4342184"/>
      </p:ext>
    </p:extLst>
  </p:cSld>
  <p:clrMapOvr>
    <a:masterClrMapping/>
  </p:clrMapOvr>
  <mc:AlternateContent xmlns:mc="http://schemas.openxmlformats.org/markup-compatibility/2006">
    <mc:Choice xmlns:p14="http://schemas.microsoft.com/office/powerpoint/2010/main" Requires="p14">
      <p:transition spd="slow" p14:dur="2000" advTm="85982"/>
    </mc:Choice>
    <mc:Fallback>
      <p:transition spd="slow" advTm="85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719668" y="1507067"/>
            <a:ext cx="4563532" cy="2709333"/>
          </a:xfrm>
        </p:spPr>
        <p:txBody>
          <a:bodyPr>
            <a:normAutofit/>
          </a:bodyPr>
          <a:lstStyle/>
          <a:p>
            <a:pPr marL="0" indent="0">
              <a:buNone/>
            </a:pPr>
            <a:r>
              <a:rPr lang="en-US" sz="3200" dirty="0" err="1">
                <a:effectLst/>
                <a:latin typeface="Calibri" panose="020F0502020204030204" pitchFamily="34" charset="0"/>
                <a:ea typeface="Times New Roman" panose="02020603050405020304" pitchFamily="18" charset="0"/>
              </a:rPr>
              <a:t>PyCaret</a:t>
            </a:r>
            <a:r>
              <a:rPr lang="en-US" sz="3200" dirty="0">
                <a:effectLst/>
                <a:latin typeface="Calibri" panose="020F0502020204030204" pitchFamily="34" charset="0"/>
                <a:ea typeface="Times New Roman" panose="02020603050405020304" pitchFamily="18" charset="0"/>
              </a:rPr>
              <a:t> evaluation has identified that the best algorithm for my project’s model is “Extra Trees Classifier”</a:t>
            </a:r>
            <a:endParaRPr lang="en-US" sz="3200" dirty="0"/>
          </a:p>
        </p:txBody>
      </p:sp>
      <p:pic>
        <p:nvPicPr>
          <p:cNvPr id="4" name="Picture 3">
            <a:extLst>
              <a:ext uri="{FF2B5EF4-FFF2-40B4-BE49-F238E27FC236}">
                <a16:creationId xmlns:a16="http://schemas.microsoft.com/office/drawing/2014/main" id="{78C08934-4B19-45C3-81DB-B2B1770462D3}"/>
              </a:ext>
            </a:extLst>
          </p:cNvPr>
          <p:cNvPicPr/>
          <p:nvPr/>
        </p:nvPicPr>
        <p:blipFill>
          <a:blip r:embed="rId4"/>
          <a:stretch>
            <a:fillRect/>
          </a:stretch>
        </p:blipFill>
        <p:spPr>
          <a:xfrm>
            <a:off x="5528733" y="479795"/>
            <a:ext cx="5943600" cy="6047105"/>
          </a:xfrm>
          <a:prstGeom prst="rect">
            <a:avLst/>
          </a:prstGeom>
        </p:spPr>
      </p:pic>
      <p:pic>
        <p:nvPicPr>
          <p:cNvPr id="2" name="Audio 1">
            <a:hlinkClick r:id="" action="ppaction://media"/>
            <a:extLst>
              <a:ext uri="{FF2B5EF4-FFF2-40B4-BE49-F238E27FC236}">
                <a16:creationId xmlns:a16="http://schemas.microsoft.com/office/drawing/2014/main" id="{2C02EB29-0675-4570-AB31-FF872B9A7C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4022967"/>
      </p:ext>
    </p:extLst>
  </p:cSld>
  <p:clrMapOvr>
    <a:masterClrMapping/>
  </p:clrMapOvr>
  <mc:AlternateContent xmlns:mc="http://schemas.openxmlformats.org/markup-compatibility/2006">
    <mc:Choice xmlns:p14="http://schemas.microsoft.com/office/powerpoint/2010/main" Requires="p14">
      <p:transition spd="slow" p14:dur="2000" advTm="14326"/>
    </mc:Choice>
    <mc:Fallback>
      <p:transition spd="slow" advTm="14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BFA7-B402-4F0A-9734-6FDA0FCD2EF0}"/>
              </a:ext>
            </a:extLst>
          </p:cNvPr>
          <p:cNvSpPr>
            <a:spLocks noGrp="1"/>
          </p:cNvSpPr>
          <p:nvPr>
            <p:ph type="title"/>
          </p:nvPr>
        </p:nvSpPr>
        <p:spPr/>
        <p:txBody>
          <a:bodyPr/>
          <a:lstStyle/>
          <a:p>
            <a:r>
              <a:rPr lang="en-US" sz="1800" b="1" dirty="0">
                <a:effectLst/>
                <a:latin typeface="Calibri" panose="020F0502020204030204" pitchFamily="34" charset="0"/>
                <a:ea typeface="Times New Roman" panose="02020603050405020304" pitchFamily="18" charset="0"/>
                <a:cs typeface="Calibri" panose="020F0502020204030204" pitchFamily="34" charset="0"/>
              </a:rPr>
              <a:t>Prediction Pipeline Validation: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Calibri" panose="020F0502020204030204" pitchFamily="34" charset="0"/>
                <a:ea typeface="Calibri" panose="020F0502020204030204" pitchFamily="34" charset="0"/>
                <a:cs typeface="Times New Roman" panose="02020603050405020304" pitchFamily="18" charset="0"/>
              </a:rPr>
              <a:t>Using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ExtraTreesClassifier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Times New Roman" panose="02020603050405020304" pitchFamily="18" charset="0"/>
              </a:rPr>
              <a:t>each prediction was completed as expected with the correct result using random test data.</a:t>
            </a:r>
            <a:endParaRPr lang="en-US" sz="2400" dirty="0"/>
          </a:p>
        </p:txBody>
      </p:sp>
      <p:pic>
        <p:nvPicPr>
          <p:cNvPr id="4" name="Picture 3">
            <a:extLst>
              <a:ext uri="{FF2B5EF4-FFF2-40B4-BE49-F238E27FC236}">
                <a16:creationId xmlns:a16="http://schemas.microsoft.com/office/drawing/2014/main" id="{2C7354CA-A6DE-41B7-BD39-8CC86F059E0D}"/>
              </a:ext>
            </a:extLst>
          </p:cNvPr>
          <p:cNvPicPr/>
          <p:nvPr/>
        </p:nvPicPr>
        <p:blipFill>
          <a:blip r:embed="rId4"/>
          <a:stretch>
            <a:fillRect/>
          </a:stretch>
        </p:blipFill>
        <p:spPr>
          <a:xfrm>
            <a:off x="1644274" y="1690688"/>
            <a:ext cx="8642726" cy="4669473"/>
          </a:xfrm>
          <a:prstGeom prst="rect">
            <a:avLst/>
          </a:prstGeom>
        </p:spPr>
      </p:pic>
      <p:pic>
        <p:nvPicPr>
          <p:cNvPr id="3" name="Audio 2">
            <a:hlinkClick r:id="" action="ppaction://media"/>
            <a:extLst>
              <a:ext uri="{FF2B5EF4-FFF2-40B4-BE49-F238E27FC236}">
                <a16:creationId xmlns:a16="http://schemas.microsoft.com/office/drawing/2014/main" id="{BE1D0D19-86B6-4265-AB90-8E55AC24EA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32034958"/>
      </p:ext>
    </p:extLst>
  </p:cSld>
  <p:clrMapOvr>
    <a:masterClrMapping/>
  </p:clrMapOvr>
  <mc:AlternateContent xmlns:mc="http://schemas.openxmlformats.org/markup-compatibility/2006">
    <mc:Choice xmlns:p14="http://schemas.microsoft.com/office/powerpoint/2010/main" Requires="p14">
      <p:transition spd="slow" p14:dur="2000" advTm="25123"/>
    </mc:Choice>
    <mc:Fallback>
      <p:transition spd="slow" advTm="2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BFA7-B402-4F0A-9734-6FDA0FCD2EF0}"/>
              </a:ext>
            </a:extLst>
          </p:cNvPr>
          <p:cNvSpPr>
            <a:spLocks noGrp="1"/>
          </p:cNvSpPr>
          <p:nvPr>
            <p:ph type="title"/>
          </p:nvPr>
        </p:nvSpPr>
        <p:spPr>
          <a:xfrm>
            <a:off x="953610" y="5514181"/>
            <a:ext cx="10515600" cy="1325563"/>
          </a:xfrm>
        </p:spPr>
        <p:txBody>
          <a:bodyPr>
            <a:normAutofit fontScale="90000"/>
          </a:bodyPr>
          <a:lstStyle/>
          <a:p>
            <a:r>
              <a:rPr lang="en-US" sz="2200" dirty="0">
                <a:effectLst/>
                <a:latin typeface="Calibri" panose="020F0502020204030204" pitchFamily="34" charset="0"/>
                <a:ea typeface="Times New Roman" panose="02020603050405020304" pitchFamily="18" charset="0"/>
                <a:cs typeface="Calibri" panose="020F0502020204030204" pitchFamily="34" charset="0"/>
              </a:rPr>
              <a:t>The above Precision Recall Curve plots how well the prediction vs test values matched per TP/True Positives, FP/False Positives and FN/False Negatives. It was measured using </a:t>
            </a:r>
            <a:r>
              <a:rPr lang="en-US" sz="2200" dirty="0" err="1">
                <a:effectLst/>
                <a:latin typeface="Calibri" panose="020F0502020204030204" pitchFamily="34" charset="0"/>
                <a:ea typeface="Times New Roman" panose="02020603050405020304" pitchFamily="18" charset="0"/>
                <a:cs typeface="Calibri" panose="020F0502020204030204" pitchFamily="34" charset="0"/>
              </a:rPr>
              <a:t>Sklearn’s</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err="1">
                <a:effectLst/>
                <a:latin typeface="Calibri" panose="020F0502020204030204" pitchFamily="34" charset="0"/>
                <a:ea typeface="Times New Roman" panose="02020603050405020304" pitchFamily="18" charset="0"/>
                <a:cs typeface="Calibri" panose="020F0502020204030204" pitchFamily="34" charset="0"/>
              </a:rPr>
              <a:t>average_precision_score</a:t>
            </a:r>
            <a:r>
              <a:rPr lang="en-US" sz="2200" dirty="0">
                <a:effectLst/>
                <a:latin typeface="Calibri" panose="020F0502020204030204" pitchFamily="34" charset="0"/>
                <a:ea typeface="Times New Roman" panose="02020603050405020304" pitchFamily="18" charset="0"/>
                <a:cs typeface="Calibri" panose="020F0502020204030204" pitchFamily="34" charset="0"/>
              </a:rPr>
              <a:t> metric function.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A remote image">
            <a:extLst>
              <a:ext uri="{FF2B5EF4-FFF2-40B4-BE49-F238E27FC236}">
                <a16:creationId xmlns:a16="http://schemas.microsoft.com/office/drawing/2014/main" id="{AAA66AF6-473B-485C-AF80-E828BCD85CA5}"/>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618718" y="331710"/>
            <a:ext cx="6525942" cy="4894456"/>
          </a:xfrm>
          <a:prstGeom prst="rect">
            <a:avLst/>
          </a:prstGeom>
          <a:noFill/>
          <a:ln>
            <a:noFill/>
          </a:ln>
        </p:spPr>
      </p:pic>
      <p:pic>
        <p:nvPicPr>
          <p:cNvPr id="3" name="Audio 2">
            <a:hlinkClick r:id="" action="ppaction://media"/>
            <a:extLst>
              <a:ext uri="{FF2B5EF4-FFF2-40B4-BE49-F238E27FC236}">
                <a16:creationId xmlns:a16="http://schemas.microsoft.com/office/drawing/2014/main" id="{3D5D9EBB-07E0-4D18-B797-027FF98334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7584301"/>
      </p:ext>
    </p:extLst>
  </p:cSld>
  <p:clrMapOvr>
    <a:masterClrMapping/>
  </p:clrMapOvr>
  <mc:AlternateContent xmlns:mc="http://schemas.openxmlformats.org/markup-compatibility/2006">
    <mc:Choice xmlns:p14="http://schemas.microsoft.com/office/powerpoint/2010/main" Requires="p14">
      <p:transition spd="slow" p14:dur="2000" advTm="24032"/>
    </mc:Choice>
    <mc:Fallback>
      <p:transition spd="slow" advTm="24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1236133" y="5537200"/>
            <a:ext cx="10117667" cy="1320799"/>
          </a:xfrm>
        </p:spPr>
        <p:txBody>
          <a:bodyPr>
            <a:normAutofit fontScale="92500" lnSpcReduction="20000"/>
          </a:bodyPr>
          <a:lstStyle/>
          <a:p>
            <a:pPr marL="0" indent="0">
              <a:buNone/>
            </a:pPr>
            <a:r>
              <a:rPr lang="en-US" dirty="0"/>
              <a:t>Since the purpose of my project is to identify false positives which is more important than to false negatives (missing fraudulent transactions), this project is focused more on specificity and therefore precision over sensitivity. This is reflected on my precision and recall plots.</a:t>
            </a:r>
          </a:p>
        </p:txBody>
      </p:sp>
      <p:pic>
        <p:nvPicPr>
          <p:cNvPr id="4" name="Picture 3" descr="A remote image">
            <a:extLst>
              <a:ext uri="{FF2B5EF4-FFF2-40B4-BE49-F238E27FC236}">
                <a16:creationId xmlns:a16="http://schemas.microsoft.com/office/drawing/2014/main" id="{C0A6392B-E258-4A61-A0FC-56CEBA89D3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11246" y="0"/>
            <a:ext cx="7382933" cy="5537200"/>
          </a:xfrm>
          <a:prstGeom prst="rect">
            <a:avLst/>
          </a:prstGeom>
          <a:noFill/>
          <a:ln>
            <a:noFill/>
          </a:ln>
        </p:spPr>
      </p:pic>
      <p:pic>
        <p:nvPicPr>
          <p:cNvPr id="2" name="Audio 1">
            <a:hlinkClick r:id="" action="ppaction://media"/>
            <a:extLst>
              <a:ext uri="{FF2B5EF4-FFF2-40B4-BE49-F238E27FC236}">
                <a16:creationId xmlns:a16="http://schemas.microsoft.com/office/drawing/2014/main" id="{209295FD-3012-45D9-AFD8-AFB0710DAF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64221644"/>
      </p:ext>
    </p:extLst>
  </p:cSld>
  <p:clrMapOvr>
    <a:masterClrMapping/>
  </p:clrMapOvr>
  <mc:AlternateContent xmlns:mc="http://schemas.openxmlformats.org/markup-compatibility/2006">
    <mc:Choice xmlns:p14="http://schemas.microsoft.com/office/powerpoint/2010/main" Requires="p14">
      <p:transition spd="slow" p14:dur="2000" advTm="19671"/>
    </mc:Choice>
    <mc:Fallback>
      <p:transition spd="slow" advTm="1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1415988" y="569647"/>
            <a:ext cx="10515600" cy="1325564"/>
          </a:xfrm>
        </p:spPr>
        <p:txBody>
          <a:bodyPr/>
          <a:lstStyle/>
          <a:p>
            <a:pPr marL="0" indent="0">
              <a:buNone/>
            </a:pPr>
            <a:r>
              <a:rPr lang="en-US" sz="3200" b="1" dirty="0">
                <a:effectLst/>
                <a:latin typeface="Calibri" panose="020F0502020204030204" pitchFamily="34" charset="0"/>
                <a:ea typeface="Calibri" panose="020F0502020204030204" pitchFamily="34" charset="0"/>
                <a:cs typeface="Times New Roman" panose="02020603050405020304" pitchFamily="18" charset="0"/>
              </a:rPr>
              <a:t>Full Visualization of the decision tree of my model.</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A remote image">
            <a:extLst>
              <a:ext uri="{FF2B5EF4-FFF2-40B4-BE49-F238E27FC236}">
                <a16:creationId xmlns:a16="http://schemas.microsoft.com/office/drawing/2014/main" id="{39FBB343-7E87-4AD9-AD4C-638B107AFE9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095" y="1232429"/>
            <a:ext cx="10307716" cy="5204515"/>
          </a:xfrm>
          <a:prstGeom prst="rect">
            <a:avLst/>
          </a:prstGeom>
          <a:noFill/>
          <a:ln>
            <a:noFill/>
          </a:ln>
        </p:spPr>
      </p:pic>
      <p:pic>
        <p:nvPicPr>
          <p:cNvPr id="2" name="Audio 1">
            <a:hlinkClick r:id="" action="ppaction://media"/>
            <a:extLst>
              <a:ext uri="{FF2B5EF4-FFF2-40B4-BE49-F238E27FC236}">
                <a16:creationId xmlns:a16="http://schemas.microsoft.com/office/drawing/2014/main" id="{F88674E5-E315-4BE2-B8A6-862EC9C8C4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37942229"/>
      </p:ext>
    </p:extLst>
  </p:cSld>
  <p:clrMapOvr>
    <a:masterClrMapping/>
  </p:clrMapOvr>
  <mc:AlternateContent xmlns:mc="http://schemas.openxmlformats.org/markup-compatibility/2006">
    <mc:Choice xmlns:p14="http://schemas.microsoft.com/office/powerpoint/2010/main" Requires="p14">
      <p:transition spd="slow" p14:dur="2000" advTm="20781"/>
    </mc:Choice>
    <mc:Fallback>
      <p:transition spd="slow" advTm="20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a:xfrm>
            <a:off x="1126067" y="172650"/>
            <a:ext cx="10515600" cy="1504765"/>
          </a:xfrm>
        </p:spPr>
        <p:txBody>
          <a:bodyPr/>
          <a:lstStyle/>
          <a:p>
            <a:pPr marL="0" indent="0">
              <a:buNone/>
            </a:pPr>
            <a:r>
              <a:rPr lang="en-US" sz="3600" b="1" dirty="0">
                <a:effectLst/>
                <a:latin typeface="Calibri" panose="020F0502020204030204" pitchFamily="34" charset="0"/>
                <a:ea typeface="Times New Roman" panose="02020603050405020304" pitchFamily="18" charset="0"/>
                <a:cs typeface="Calibri" panose="020F0502020204030204" pitchFamily="34" charset="0"/>
              </a:rPr>
              <a:t>Zoomed in view of the center of the decision tree.</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A remote image">
            <a:extLst>
              <a:ext uri="{FF2B5EF4-FFF2-40B4-BE49-F238E27FC236}">
                <a16:creationId xmlns:a16="http://schemas.microsoft.com/office/drawing/2014/main" id="{A9A747F7-D460-4786-89A0-A514262216D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10061" y="1084748"/>
            <a:ext cx="8771877" cy="5091625"/>
          </a:xfrm>
          <a:prstGeom prst="rect">
            <a:avLst/>
          </a:prstGeom>
          <a:noFill/>
          <a:ln>
            <a:noFill/>
          </a:ln>
        </p:spPr>
      </p:pic>
      <p:pic>
        <p:nvPicPr>
          <p:cNvPr id="2" name="Audio 1">
            <a:hlinkClick r:id="" action="ppaction://media"/>
            <a:extLst>
              <a:ext uri="{FF2B5EF4-FFF2-40B4-BE49-F238E27FC236}">
                <a16:creationId xmlns:a16="http://schemas.microsoft.com/office/drawing/2014/main" id="{B36244E4-10C0-40F8-BF40-C5CFD266C8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16596166"/>
      </p:ext>
    </p:extLst>
  </p:cSld>
  <p:clrMapOvr>
    <a:masterClrMapping/>
  </p:clrMapOvr>
  <mc:AlternateContent xmlns:mc="http://schemas.openxmlformats.org/markup-compatibility/2006">
    <mc:Choice xmlns:p14="http://schemas.microsoft.com/office/powerpoint/2010/main" Requires="p14">
      <p:transition spd="slow" p14:dur="2000" advTm="18552"/>
    </mc:Choice>
    <mc:Fallback>
      <p:transition spd="slow" advTm="1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BFA7-B402-4F0A-9734-6FDA0FCD2EF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p:txBody>
          <a:bodyPr/>
          <a:lstStyle/>
          <a:p>
            <a:r>
              <a:rPr lang="en-US" sz="3200" dirty="0">
                <a:effectLst/>
                <a:latin typeface="Calibri" panose="020F0502020204030204" pitchFamily="34" charset="0"/>
                <a:ea typeface="Calibri" panose="020F0502020204030204" pitchFamily="34" charset="0"/>
                <a:cs typeface="Calibri" panose="020F0502020204030204" pitchFamily="34" charset="0"/>
              </a:rPr>
              <a:t>Credit card fraud is an extremely important issue as it devastates a person’s credit, violates their identity and privacy of their personal information. Here we learned that we can detect this type of anomaly to be sensitive to the variations in the features of one’s credit usage. And build a predictive model that has an accuracy greater than 99%.</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2A651158-6995-4BD4-9252-286CAE7167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00794338"/>
      </p:ext>
    </p:extLst>
  </p:cSld>
  <p:clrMapOvr>
    <a:masterClrMapping/>
  </p:clrMapOvr>
  <mc:AlternateContent xmlns:mc="http://schemas.openxmlformats.org/markup-compatibility/2006">
    <mc:Choice xmlns:p14="http://schemas.microsoft.com/office/powerpoint/2010/main" Requires="p14">
      <p:transition spd="slow" p14:dur="2000" advTm="26911"/>
    </mc:Choice>
    <mc:Fallback>
      <p:transition spd="slow" advTm="26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B4BB-BC79-46A9-AE18-9FEDB3F30137}"/>
              </a:ext>
            </a:extLst>
          </p:cNvPr>
          <p:cNvSpPr>
            <a:spLocks noGrp="1"/>
          </p:cNvSpPr>
          <p:nvPr>
            <p:ph type="title"/>
          </p:nvPr>
        </p:nvSpPr>
        <p:spPr>
          <a:xfrm>
            <a:off x="2868336" y="2487539"/>
            <a:ext cx="5906549" cy="1505621"/>
          </a:xfrm>
        </p:spPr>
        <p:txBody>
          <a:bodyPr/>
          <a:lstStyle/>
          <a:p>
            <a:r>
              <a:rPr lang="en-US" dirty="0"/>
              <a:t>Thank you for your time!</a:t>
            </a:r>
          </a:p>
        </p:txBody>
      </p:sp>
      <p:pic>
        <p:nvPicPr>
          <p:cNvPr id="3" name="Audio 2">
            <a:hlinkClick r:id="" action="ppaction://media"/>
            <a:extLst>
              <a:ext uri="{FF2B5EF4-FFF2-40B4-BE49-F238E27FC236}">
                <a16:creationId xmlns:a16="http://schemas.microsoft.com/office/drawing/2014/main" id="{DFFF2935-C167-480A-BE27-1FCDFDE9B5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07794213"/>
      </p:ext>
    </p:extLst>
  </p:cSld>
  <p:clrMapOvr>
    <a:masterClrMapping/>
  </p:clrMapOvr>
  <mc:AlternateContent xmlns:mc="http://schemas.openxmlformats.org/markup-compatibility/2006">
    <mc:Choice xmlns:p14="http://schemas.microsoft.com/office/powerpoint/2010/main" Requires="p14">
      <p:transition spd="slow" p14:dur="2000" advTm="4318"/>
    </mc:Choice>
    <mc:Fallback>
      <p:transition spd="slow" advTm="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BFA7-B402-4F0A-9734-6FDA0FCD2EF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52E2EE-43C8-49C0-9067-0F5FC4E1F5CA}"/>
              </a:ext>
            </a:extLst>
          </p:cNvPr>
          <p:cNvSpPr>
            <a:spLocks noGrp="1"/>
          </p:cNvSpPr>
          <p:nvPr>
            <p:ph idx="1"/>
          </p:nvPr>
        </p:nvSpPr>
        <p:spPr/>
        <p:txBody>
          <a:bodyPr/>
          <a:lstStyle/>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Cicchetti, D.V., &amp; Sparrow, S.A. (1981). Developing criteria for establishing interrater reliability of specific items: applications to assessment of adaptive behavior. American Journal of Mental Deficiency, 86(2), 127-137.</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Landis, J.R., &amp; Koch, G. G. (1977). The measurement of observer agreement for categorical data. Biometrics, 15-174.</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Fleiss, J.L. (1981). Statistical methods for rates and proportions (Second Edition). New York: Wiley.</a:t>
            </a:r>
          </a:p>
          <a:p>
            <a:pPr marL="0" indent="0">
              <a:buNone/>
            </a:pPr>
            <a:endParaRPr lang="en-US" dirty="0"/>
          </a:p>
        </p:txBody>
      </p:sp>
    </p:spTree>
    <p:extLst>
      <p:ext uri="{BB962C8B-B14F-4D97-AF65-F5344CB8AC3E}">
        <p14:creationId xmlns:p14="http://schemas.microsoft.com/office/powerpoint/2010/main" val="404988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E10D-4630-452F-8514-0208026FB5EB}"/>
              </a:ext>
            </a:extLst>
          </p:cNvPr>
          <p:cNvSpPr>
            <a:spLocks noGrp="1"/>
          </p:cNvSpPr>
          <p:nvPr>
            <p:ph type="title"/>
          </p:nvPr>
        </p:nvSpPr>
        <p:spPr/>
        <p:txBody>
          <a:bodyPr>
            <a:normAutofit fontScale="90000"/>
          </a:bodyPr>
          <a:lstStyle/>
          <a:p>
            <a:r>
              <a:rPr lang="en-US" dirty="0"/>
              <a:t>While paying by credit is one of the most convenient payment methods, it’s also vulnerable to theft and therefore fraud.</a:t>
            </a:r>
          </a:p>
        </p:txBody>
      </p:sp>
      <p:pic>
        <p:nvPicPr>
          <p:cNvPr id="9" name="Content Placeholder 8" descr="A picture containing person, standing, screen, dark&#10;&#10;Description automatically generated">
            <a:extLst>
              <a:ext uri="{FF2B5EF4-FFF2-40B4-BE49-F238E27FC236}">
                <a16:creationId xmlns:a16="http://schemas.microsoft.com/office/drawing/2014/main" id="{8C4461EB-1944-41E8-874D-47D74351C12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28335" y="2019589"/>
            <a:ext cx="6147404" cy="4351338"/>
          </a:xfrm>
        </p:spPr>
      </p:pic>
      <p:pic>
        <p:nvPicPr>
          <p:cNvPr id="4" name="Audio 3">
            <a:hlinkClick r:id="" action="ppaction://media"/>
            <a:extLst>
              <a:ext uri="{FF2B5EF4-FFF2-40B4-BE49-F238E27FC236}">
                <a16:creationId xmlns:a16="http://schemas.microsoft.com/office/drawing/2014/main" id="{D982C186-CFC6-448C-B7EF-5DE11D37F8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0365949"/>
      </p:ext>
    </p:extLst>
  </p:cSld>
  <p:clrMapOvr>
    <a:masterClrMapping/>
  </p:clrMapOvr>
  <mc:AlternateContent xmlns:mc="http://schemas.openxmlformats.org/markup-compatibility/2006">
    <mc:Choice xmlns:p14="http://schemas.microsoft.com/office/powerpoint/2010/main" Requires="p14">
      <p:transition spd="slow" p14:dur="2000" advTm="21292"/>
    </mc:Choice>
    <mc:Fallback>
      <p:transition spd="slow" advTm="21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5C74-1640-4AE6-B722-23ABFDCC72B5}"/>
              </a:ext>
            </a:extLst>
          </p:cNvPr>
          <p:cNvSpPr>
            <a:spLocks noGrp="1"/>
          </p:cNvSpPr>
          <p:nvPr>
            <p:ph type="title"/>
          </p:nvPr>
        </p:nvSpPr>
        <p:spPr>
          <a:xfrm>
            <a:off x="838200" y="348528"/>
            <a:ext cx="10515600" cy="1325563"/>
          </a:xfrm>
        </p:spPr>
        <p:txBody>
          <a:bodyPr/>
          <a:lstStyle/>
          <a:p>
            <a:r>
              <a:rPr lang="en-US" dirty="0"/>
              <a:t>Anomaly detection to </a:t>
            </a:r>
            <a:br>
              <a:rPr lang="en-US" dirty="0"/>
            </a:br>
            <a:r>
              <a:rPr lang="en-US" dirty="0"/>
              <a:t>	identify credit card fraud</a:t>
            </a:r>
          </a:p>
        </p:txBody>
      </p:sp>
      <p:sp>
        <p:nvSpPr>
          <p:cNvPr id="3" name="Content Placeholder 2">
            <a:extLst>
              <a:ext uri="{FF2B5EF4-FFF2-40B4-BE49-F238E27FC236}">
                <a16:creationId xmlns:a16="http://schemas.microsoft.com/office/drawing/2014/main" id="{EF5EC4CF-1953-4CD6-BDBD-3178149AD154}"/>
              </a:ext>
            </a:extLst>
          </p:cNvPr>
          <p:cNvSpPr>
            <a:spLocks noGrp="1"/>
          </p:cNvSpPr>
          <p:nvPr>
            <p:ph idx="1"/>
          </p:nvPr>
        </p:nvSpPr>
        <p:spPr>
          <a:xfrm>
            <a:off x="838200" y="2072337"/>
            <a:ext cx="10356272" cy="4098781"/>
          </a:xfrm>
        </p:spPr>
        <p:txBody>
          <a:bodyPr>
            <a:normAutofit fontScale="92500" lnSpcReduction="20000"/>
          </a:bodyPr>
          <a:lstStyle/>
          <a:p>
            <a:endParaRPr lang="en-US" dirty="0"/>
          </a:p>
          <a:p>
            <a:r>
              <a:rPr lang="en-US" dirty="0"/>
              <a:t>Anomaly detection can help identify fraud before it devastates a person's credit.</a:t>
            </a:r>
          </a:p>
          <a:p>
            <a:r>
              <a:rPr lang="en-US" dirty="0"/>
              <a:t>It analyses expected behavior.</a:t>
            </a:r>
          </a:p>
          <a:p>
            <a:r>
              <a:rPr lang="en-US" dirty="0"/>
              <a:t>Detects anomalies by discovering outliers or abnormalities.</a:t>
            </a:r>
          </a:p>
          <a:p>
            <a:endParaRPr lang="en-US" dirty="0"/>
          </a:p>
          <a:p>
            <a:r>
              <a:rPr lang="en-US" dirty="0"/>
              <a:t>In this project, I walk through how credit card anomalies can be identified as fraudulent using a Kaggle dataset to train a predictive model.</a:t>
            </a:r>
          </a:p>
          <a:p>
            <a:pPr marL="0" indent="0">
              <a:buNone/>
            </a:pPr>
            <a:endParaRPr lang="en-US" dirty="0"/>
          </a:p>
          <a:p>
            <a:pPr marL="0" indent="0">
              <a:buNone/>
            </a:pPr>
            <a:r>
              <a:rPr lang="en-US" dirty="0" err="1"/>
              <a:t>Datasource</a:t>
            </a:r>
            <a:r>
              <a:rPr lang="en-US" dirty="0"/>
              <a:t>: </a:t>
            </a:r>
            <a:r>
              <a:rPr lang="en-US"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https://www.kaggle.com/mlg-ulb/creditcardfraud</a:t>
            </a:r>
            <a:endParaRPr lang="en-US" dirty="0"/>
          </a:p>
        </p:txBody>
      </p:sp>
      <p:pic>
        <p:nvPicPr>
          <p:cNvPr id="5" name="Audio 4">
            <a:hlinkClick r:id="" action="ppaction://media"/>
            <a:extLst>
              <a:ext uri="{FF2B5EF4-FFF2-40B4-BE49-F238E27FC236}">
                <a16:creationId xmlns:a16="http://schemas.microsoft.com/office/drawing/2014/main" id="{D24C0315-6681-468B-98FB-6AF6F6CAAA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03255436"/>
      </p:ext>
    </p:extLst>
  </p:cSld>
  <p:clrMapOvr>
    <a:masterClrMapping/>
  </p:clrMapOvr>
  <mc:AlternateContent xmlns:mc="http://schemas.openxmlformats.org/markup-compatibility/2006">
    <mc:Choice xmlns:p14="http://schemas.microsoft.com/office/powerpoint/2010/main" Requires="p14">
      <p:transition spd="slow" p14:dur="2000" advTm="29280"/>
    </mc:Choice>
    <mc:Fallback>
      <p:transition spd="slow" advTm="2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587E-4463-4040-AAEA-C92AC9D306C9}"/>
              </a:ext>
            </a:extLst>
          </p:cNvPr>
          <p:cNvSpPr>
            <a:spLocks noGrp="1"/>
          </p:cNvSpPr>
          <p:nvPr>
            <p:ph type="title"/>
          </p:nvPr>
        </p:nvSpPr>
        <p:spPr>
          <a:xfrm>
            <a:off x="838200" y="0"/>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2A1D40C4-34D1-435B-99D7-CC2E2BACC2B2}"/>
              </a:ext>
            </a:extLst>
          </p:cNvPr>
          <p:cNvSpPr>
            <a:spLocks noGrp="1"/>
          </p:cNvSpPr>
          <p:nvPr>
            <p:ph idx="1"/>
          </p:nvPr>
        </p:nvSpPr>
        <p:spPr>
          <a:xfrm>
            <a:off x="838200" y="1134533"/>
            <a:ext cx="10515600" cy="5042430"/>
          </a:xfrm>
        </p:spPr>
        <p:txBody>
          <a:bodyPr>
            <a:noAutofit/>
          </a:bodyPr>
          <a:lstStyle/>
          <a:p>
            <a:pPr marL="342900" marR="0" lvl="0" indent="-342900">
              <a:lnSpc>
                <a:spcPct val="107000"/>
              </a:lnSpc>
              <a:spcBef>
                <a:spcPts val="0"/>
              </a:spcBef>
              <a:spcAft>
                <a:spcPts val="80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I used the Pandas profiling library to assist with generating graphs for exploring the distribution of my data and identify possible fields that need cleaning or removal.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I then generated plots to visualize the distribution of my data, PCA &amp; Inertia plots to understand the grouping, correlation matrix to review relationships of my dataset’s fields, boxplots to analyze the outliers in my dataset and scatter plots to review the distributed spread of my normal and fraudulent classes.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Split my dataset using the </a:t>
            </a:r>
            <a:r>
              <a:rPr lang="en-US" sz="2000" dirty="0" err="1">
                <a:effectLst/>
                <a:latin typeface="Calibri" panose="020F0502020204030204" pitchFamily="34" charset="0"/>
                <a:ea typeface="Calibri" panose="020F0502020204030204" pitchFamily="34" charset="0"/>
                <a:cs typeface="Calibri" panose="020F0502020204030204" pitchFamily="34" charset="0"/>
              </a:rPr>
              <a:t>sklearn</a:t>
            </a: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err="1">
                <a:effectLst/>
                <a:latin typeface="Calibri" panose="020F0502020204030204" pitchFamily="34" charset="0"/>
                <a:ea typeface="Calibri" panose="020F0502020204030204" pitchFamily="34" charset="0"/>
                <a:cs typeface="Calibri" panose="020F0502020204030204" pitchFamily="34" charset="0"/>
              </a:rPr>
              <a:t>RepeatedStratifiedKFold</a:t>
            </a:r>
            <a:r>
              <a:rPr lang="en-US" sz="2000" dirty="0">
                <a:effectLst/>
                <a:latin typeface="Calibri" panose="020F0502020204030204" pitchFamily="34" charset="0"/>
                <a:ea typeface="Calibri" panose="020F0502020204030204" pitchFamily="34" charset="0"/>
                <a:cs typeface="Calibri" panose="020F0502020204030204" pitchFamily="34" charset="0"/>
              </a:rPr>
              <a:t> for model training.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Use the algorithms: Local outlier factor, One Class SVM, Isolation Forest and Elliptic Envelop to attempt to make predictions. Then to further increase specificity over sensitivity, I used </a:t>
            </a:r>
            <a:r>
              <a:rPr lang="en-US" sz="2000" dirty="0" err="1">
                <a:effectLst/>
                <a:latin typeface="Calibri" panose="020F0502020204030204" pitchFamily="34" charset="0"/>
                <a:ea typeface="Calibri" panose="020F0502020204030204" pitchFamily="34" charset="0"/>
                <a:cs typeface="Calibri" panose="020F0502020204030204" pitchFamily="34" charset="0"/>
              </a:rPr>
              <a:t>pyCaret</a:t>
            </a:r>
            <a:r>
              <a:rPr lang="en-US" sz="2000" dirty="0">
                <a:effectLst/>
                <a:latin typeface="Calibri" panose="020F0502020204030204" pitchFamily="34" charset="0"/>
                <a:ea typeface="Calibri" panose="020F0502020204030204" pitchFamily="34" charset="0"/>
                <a:cs typeface="Calibri" panose="020F0502020204030204" pitchFamily="34" charset="0"/>
              </a:rPr>
              <a:t> to help identify the best performing 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Review and measure the performance of my predictive model using a Precision Recall, F1 Score, MCC, Kapp, r2 score, MAE, MSE, RMSE and the time to train.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Test and verify predictions of my model using test data.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Visualize the Decision Tree of my resulting model using scikit </a:t>
            </a:r>
            <a:r>
              <a:rPr lang="en-US" sz="2000" dirty="0" err="1">
                <a:effectLst/>
                <a:latin typeface="Calibri" panose="020F0502020204030204" pitchFamily="34" charset="0"/>
                <a:ea typeface="Calibri" panose="020F0502020204030204" pitchFamily="34" charset="0"/>
                <a:cs typeface="Calibri" panose="020F0502020204030204" pitchFamily="34" charset="0"/>
              </a:rPr>
              <a:t>learn’s</a:t>
            </a: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err="1">
                <a:effectLst/>
                <a:latin typeface="Calibri" panose="020F0502020204030204" pitchFamily="34" charset="0"/>
                <a:ea typeface="Calibri" panose="020F0502020204030204" pitchFamily="34" charset="0"/>
                <a:cs typeface="Calibri" panose="020F0502020204030204" pitchFamily="34" charset="0"/>
              </a:rPr>
              <a:t>export_graphviz</a:t>
            </a:r>
            <a:r>
              <a:rPr lang="en-US" sz="2000" dirty="0">
                <a:effectLst/>
                <a:latin typeface="Calibri" panose="020F0502020204030204" pitchFamily="34" charset="0"/>
                <a:ea typeface="Calibri" panose="020F0502020204030204" pitchFamily="34" charset="0"/>
                <a:cs typeface="Calibri" panose="020F0502020204030204" pitchFamily="34" charset="0"/>
              </a:rPr>
              <a:t> for model explain ability.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951B342E-41EB-4191-9F00-40B2DDCED9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76682312"/>
      </p:ext>
    </p:extLst>
  </p:cSld>
  <p:clrMapOvr>
    <a:masterClrMapping/>
  </p:clrMapOvr>
  <mc:AlternateContent xmlns:mc="http://schemas.openxmlformats.org/markup-compatibility/2006">
    <mc:Choice xmlns:p14="http://schemas.microsoft.com/office/powerpoint/2010/main" Requires="p14">
      <p:transition spd="slow" p14:dur="2000" advTm="123970"/>
    </mc:Choice>
    <mc:Fallback>
      <p:transition spd="slow" advTm="123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E10D-4630-452F-8514-0208026FB5EB}"/>
              </a:ext>
            </a:extLst>
          </p:cNvPr>
          <p:cNvSpPr>
            <a:spLocks noGrp="1"/>
          </p:cNvSpPr>
          <p:nvPr>
            <p:ph type="title"/>
          </p:nvPr>
        </p:nvSpPr>
        <p:spPr>
          <a:xfrm>
            <a:off x="2596967" y="4968579"/>
            <a:ext cx="6632864" cy="1634837"/>
          </a:xfrm>
        </p:spPr>
        <p:txBody>
          <a:bodyPr>
            <a:normAutofit/>
          </a:bodyPr>
          <a:lstStyle/>
          <a:p>
            <a:pPr algn="ctr"/>
            <a:br>
              <a:rPr lang="en-US" sz="1800" dirty="0">
                <a:effectLst/>
                <a:latin typeface="Calibri" panose="020F0502020204030204" pitchFamily="34" charset="0"/>
                <a:ea typeface="Times New Roman" panose="02020603050405020304" pitchFamily="18" charset="0"/>
                <a:cs typeface="Calibri" panose="020F0502020204030204" pitchFamily="34" charset="0"/>
              </a:rPr>
            </a:br>
            <a:r>
              <a:rPr lang="en-US" sz="1800" dirty="0">
                <a:effectLst/>
                <a:latin typeface="Calibri" panose="020F0502020204030204" pitchFamily="34" charset="0"/>
                <a:ea typeface="Times New Roman" panose="02020603050405020304" pitchFamily="18" charset="0"/>
                <a:cs typeface="Calibri" panose="020F0502020204030204" pitchFamily="34" charset="0"/>
              </a:rPr>
              <a:t>Imbalanced Churn Dataset</a:t>
            </a:r>
            <a:br>
              <a:rPr lang="en-US" sz="1800" dirty="0">
                <a:effectLst/>
                <a:latin typeface="Calibri" panose="020F0502020204030204" pitchFamily="34" charset="0"/>
                <a:ea typeface="Times New Roman" panose="02020603050405020304" pitchFamily="18" charset="0"/>
                <a:cs typeface="Calibri" panose="020F0502020204030204" pitchFamily="34"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used to train the model contains: 492 fraudulent transactions in a dataset of 284,807 records.</a:t>
            </a:r>
            <a:endParaRPr lang="en-US" dirty="0"/>
          </a:p>
        </p:txBody>
      </p:sp>
      <p:pic>
        <p:nvPicPr>
          <p:cNvPr id="4" name="Content Placeholder 3">
            <a:extLst>
              <a:ext uri="{FF2B5EF4-FFF2-40B4-BE49-F238E27FC236}">
                <a16:creationId xmlns:a16="http://schemas.microsoft.com/office/drawing/2014/main" id="{4963B630-23B3-49F8-82FE-DFDD087204EC}"/>
              </a:ext>
            </a:extLst>
          </p:cNvPr>
          <p:cNvPicPr>
            <a:picLocks noGrp="1"/>
          </p:cNvPicPr>
          <p:nvPr>
            <p:ph idx="1"/>
          </p:nvPr>
        </p:nvPicPr>
        <p:blipFill>
          <a:blip r:embed="rId4"/>
          <a:stretch>
            <a:fillRect/>
          </a:stretch>
        </p:blipFill>
        <p:spPr>
          <a:xfrm>
            <a:off x="2416858" y="254584"/>
            <a:ext cx="6506652" cy="5037103"/>
          </a:xfrm>
          <a:prstGeom prst="rect">
            <a:avLst/>
          </a:prstGeom>
        </p:spPr>
      </p:pic>
      <p:pic>
        <p:nvPicPr>
          <p:cNvPr id="3" name="Audio 2">
            <a:hlinkClick r:id="" action="ppaction://media"/>
            <a:extLst>
              <a:ext uri="{FF2B5EF4-FFF2-40B4-BE49-F238E27FC236}">
                <a16:creationId xmlns:a16="http://schemas.microsoft.com/office/drawing/2014/main" id="{3F113658-30F1-4862-9F94-E79D882D5B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64127216"/>
      </p:ext>
    </p:extLst>
  </p:cSld>
  <p:clrMapOvr>
    <a:masterClrMapping/>
  </p:clrMapOvr>
  <mc:AlternateContent xmlns:mc="http://schemas.openxmlformats.org/markup-compatibility/2006">
    <mc:Choice xmlns:p14="http://schemas.microsoft.com/office/powerpoint/2010/main" Requires="p14">
      <p:transition spd="slow" p14:dur="2000" advTm="15975"/>
    </mc:Choice>
    <mc:Fallback>
      <p:transition spd="slow" advTm="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E10D-4630-452F-8514-0208026FB5EB}"/>
              </a:ext>
            </a:extLst>
          </p:cNvPr>
          <p:cNvSpPr>
            <a:spLocks noGrp="1"/>
          </p:cNvSpPr>
          <p:nvPr>
            <p:ph type="title"/>
          </p:nvPr>
        </p:nvSpPr>
        <p:spPr>
          <a:xfrm>
            <a:off x="2157845" y="5835937"/>
            <a:ext cx="7876310" cy="1011382"/>
          </a:xfrm>
        </p:spPr>
        <p:txBody>
          <a:bodyPr>
            <a:normAutofit/>
          </a:bodyPr>
          <a:lstStyle/>
          <a:p>
            <a:pPr marL="0" marR="0">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above indicates that 4-5 components can explain 90% of data variances.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pic>
        <p:nvPicPr>
          <p:cNvPr id="7" name="Content Placeholder 3">
            <a:extLst>
              <a:ext uri="{FF2B5EF4-FFF2-40B4-BE49-F238E27FC236}">
                <a16:creationId xmlns:a16="http://schemas.microsoft.com/office/drawing/2014/main" id="{C5F72500-5C00-47EF-89FC-2EECD03AE906}"/>
              </a:ext>
            </a:extLst>
          </p:cNvPr>
          <p:cNvPicPr>
            <a:picLocks/>
          </p:cNvPicPr>
          <p:nvPr/>
        </p:nvPicPr>
        <p:blipFill>
          <a:blip r:embed="rId4"/>
          <a:stretch>
            <a:fillRect/>
          </a:stretch>
        </p:blipFill>
        <p:spPr>
          <a:xfrm>
            <a:off x="1898073" y="10681"/>
            <a:ext cx="7457520" cy="5572522"/>
          </a:xfrm>
          <a:prstGeom prst="rect">
            <a:avLst/>
          </a:prstGeom>
        </p:spPr>
      </p:pic>
      <p:pic>
        <p:nvPicPr>
          <p:cNvPr id="3" name="Audio 2">
            <a:hlinkClick r:id="" action="ppaction://media"/>
            <a:extLst>
              <a:ext uri="{FF2B5EF4-FFF2-40B4-BE49-F238E27FC236}">
                <a16:creationId xmlns:a16="http://schemas.microsoft.com/office/drawing/2014/main" id="{5C0670A0-3B9A-4441-955E-77DC1C9FBE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56853368"/>
      </p:ext>
    </p:extLst>
  </p:cSld>
  <p:clrMapOvr>
    <a:masterClrMapping/>
  </p:clrMapOvr>
  <mc:AlternateContent xmlns:mc="http://schemas.openxmlformats.org/markup-compatibility/2006">
    <mc:Choice xmlns:p14="http://schemas.microsoft.com/office/powerpoint/2010/main" Requires="p14">
      <p:transition spd="slow" p14:dur="2000" advTm="12004"/>
    </mc:Choice>
    <mc:Fallback>
      <p:transition spd="slow" advTm="12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FD9D1-CCE2-4E4C-8F6E-0FC1E2594E26}"/>
              </a:ext>
            </a:extLst>
          </p:cNvPr>
          <p:cNvSpPr>
            <a:spLocks noGrp="1"/>
          </p:cNvSpPr>
          <p:nvPr>
            <p:ph idx="1"/>
          </p:nvPr>
        </p:nvSpPr>
        <p:spPr>
          <a:xfrm>
            <a:off x="2355272" y="5536910"/>
            <a:ext cx="7287491" cy="1325563"/>
          </a:xfrm>
        </p:spPr>
        <p:txBody>
          <a:bodyPr/>
          <a:lstStyle/>
          <a:p>
            <a:pPr marL="0" marR="0" indent="0">
              <a:lnSpc>
                <a:spcPct val="107000"/>
              </a:lnSpc>
              <a:spcBef>
                <a:spcPts val="0"/>
              </a:spcBef>
              <a:spcAft>
                <a:spcPts val="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k means inertia elbow graph above indicates that my dataset can be optimally clustered into 4-5 groups.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3F01A70-A101-420D-BDA8-3D1AD4B8E2E3}"/>
              </a:ext>
            </a:extLst>
          </p:cNvPr>
          <p:cNvPicPr/>
          <p:nvPr/>
        </p:nvPicPr>
        <p:blipFill>
          <a:blip r:embed="rId4"/>
          <a:stretch>
            <a:fillRect/>
          </a:stretch>
        </p:blipFill>
        <p:spPr>
          <a:xfrm>
            <a:off x="1946217" y="69707"/>
            <a:ext cx="7287490" cy="5462730"/>
          </a:xfrm>
          <a:prstGeom prst="rect">
            <a:avLst/>
          </a:prstGeom>
        </p:spPr>
      </p:pic>
      <p:pic>
        <p:nvPicPr>
          <p:cNvPr id="2" name="Audio 1">
            <a:hlinkClick r:id="" action="ppaction://media"/>
            <a:extLst>
              <a:ext uri="{FF2B5EF4-FFF2-40B4-BE49-F238E27FC236}">
                <a16:creationId xmlns:a16="http://schemas.microsoft.com/office/drawing/2014/main" id="{1B7BCA18-A0C3-4ABE-A546-6475001CF8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70256391"/>
      </p:ext>
    </p:extLst>
  </p:cSld>
  <p:clrMapOvr>
    <a:masterClrMapping/>
  </p:clrMapOvr>
  <mc:AlternateContent xmlns:mc="http://schemas.openxmlformats.org/markup-compatibility/2006">
    <mc:Choice xmlns:p14="http://schemas.microsoft.com/office/powerpoint/2010/main" Requires="p14">
      <p:transition spd="slow" p14:dur="2000" advTm="9525"/>
    </mc:Choice>
    <mc:Fallback>
      <p:transition spd="slow" advTm="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FD9D1-CCE2-4E4C-8F6E-0FC1E2594E26}"/>
              </a:ext>
            </a:extLst>
          </p:cNvPr>
          <p:cNvSpPr>
            <a:spLocks noGrp="1"/>
          </p:cNvSpPr>
          <p:nvPr>
            <p:ph idx="1"/>
          </p:nvPr>
        </p:nvSpPr>
        <p:spPr>
          <a:xfrm>
            <a:off x="7703128" y="2211186"/>
            <a:ext cx="4488872" cy="1377142"/>
          </a:xfrm>
        </p:spPr>
        <p:txBody>
          <a:bodyPr/>
          <a:lstStyle/>
          <a:p>
            <a:pPr marL="0" marR="0" indent="0">
              <a:lnSpc>
                <a:spcPct val="107000"/>
              </a:lnSpc>
              <a:spcBef>
                <a:spcPts val="0"/>
              </a:spcBef>
              <a:spcAft>
                <a:spcPts val="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I found that if I export the correlation matrix to csv and then sort the feature correlation values by Class.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B2879611-AC95-400F-8648-DEDFA1184C3C}"/>
              </a:ext>
            </a:extLst>
          </p:cNvPr>
          <p:cNvPicPr/>
          <p:nvPr/>
        </p:nvPicPr>
        <p:blipFill>
          <a:blip r:embed="rId4"/>
          <a:stretch>
            <a:fillRect/>
          </a:stretch>
        </p:blipFill>
        <p:spPr>
          <a:xfrm>
            <a:off x="429492" y="-114779"/>
            <a:ext cx="7045036" cy="6972779"/>
          </a:xfrm>
          <a:prstGeom prst="rect">
            <a:avLst/>
          </a:prstGeom>
        </p:spPr>
      </p:pic>
      <p:pic>
        <p:nvPicPr>
          <p:cNvPr id="2" name="Audio 1">
            <a:hlinkClick r:id="" action="ppaction://media"/>
            <a:extLst>
              <a:ext uri="{FF2B5EF4-FFF2-40B4-BE49-F238E27FC236}">
                <a16:creationId xmlns:a16="http://schemas.microsoft.com/office/drawing/2014/main" id="{67EF1122-9FEB-4F6D-9A52-8A582D100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15759223"/>
      </p:ext>
    </p:extLst>
  </p:cSld>
  <p:clrMapOvr>
    <a:masterClrMapping/>
  </p:clrMapOvr>
  <mc:AlternateContent xmlns:mc="http://schemas.openxmlformats.org/markup-compatibility/2006">
    <mc:Choice xmlns:p14="http://schemas.microsoft.com/office/powerpoint/2010/main" Requires="p14">
      <p:transition spd="slow" p14:dur="2000" advTm="33180"/>
    </mc:Choice>
    <mc:Fallback>
      <p:transition spd="slow" advTm="33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10447</TotalTime>
  <Words>1043</Words>
  <Application>Microsoft Office PowerPoint</Application>
  <PresentationFormat>Widescreen</PresentationFormat>
  <Paragraphs>75</Paragraphs>
  <Slides>29</Slides>
  <Notes>0</Notes>
  <HiddenSlides>0</HiddenSlides>
  <MMClips>28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PowerPoint Presentation</vt:lpstr>
      <vt:lpstr>Paying by credit card is the most convenient means of payment online and in person. </vt:lpstr>
      <vt:lpstr>While paying by credit is one of the most convenient payment methods, it’s also vulnerable to theft and therefore fraud.</vt:lpstr>
      <vt:lpstr>Anomaly detection to   identify credit card fraud</vt:lpstr>
      <vt:lpstr>Methods:</vt:lpstr>
      <vt:lpstr> Imbalanced Churn Dataset  The dataset used to train the model contains: 492 fraudulent transactions in a dataset of 284,807 records.</vt:lpstr>
      <vt:lpstr>The above indicates that 4-5 components can explain 90% of data variances.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Prediction Pipeline Validation:  Using ExtraTreesClassifier, each prediction was completed as expected with the correct result using random test data.</vt:lpstr>
      <vt:lpstr>The above Precision Recall Curve plots how well the prediction vs test values matched per TP/True Positives, FP/False Positives and FN/False Negatives. It was measured using Sklearn’s average_precision_score metric function. </vt:lpstr>
      <vt:lpstr>PowerPoint Presentation</vt:lpstr>
      <vt:lpstr>PowerPoint Presentation</vt:lpstr>
      <vt:lpstr>PowerPoint Presentation</vt:lpstr>
      <vt:lpstr>Conclusion</vt:lpstr>
      <vt:lpstr>Thank you for your time!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Danque</dc:creator>
  <cp:lastModifiedBy>Alan Danque</cp:lastModifiedBy>
  <cp:revision>32</cp:revision>
  <dcterms:created xsi:type="dcterms:W3CDTF">2021-04-25T14:16:18Z</dcterms:created>
  <dcterms:modified xsi:type="dcterms:W3CDTF">2021-05-15T23:33:17Z</dcterms:modified>
</cp:coreProperties>
</file>